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2" r:id="rId1"/>
  </p:sldMasterIdLst>
  <p:notesMasterIdLst>
    <p:notesMasterId r:id="rId17"/>
  </p:notesMasterIdLst>
  <p:handoutMasterIdLst>
    <p:handoutMasterId r:id="rId18"/>
  </p:handoutMasterIdLst>
  <p:sldIdLst>
    <p:sldId id="1404" r:id="rId2"/>
    <p:sldId id="1403" r:id="rId3"/>
    <p:sldId id="1428" r:id="rId4"/>
    <p:sldId id="1427" r:id="rId5"/>
    <p:sldId id="1410" r:id="rId6"/>
    <p:sldId id="1305" r:id="rId7"/>
    <p:sldId id="1414" r:id="rId8"/>
    <p:sldId id="1415" r:id="rId9"/>
    <p:sldId id="1412" r:id="rId10"/>
    <p:sldId id="1413" r:id="rId11"/>
    <p:sldId id="1430" r:id="rId12"/>
    <p:sldId id="1426" r:id="rId13"/>
    <p:sldId id="1417" r:id="rId14"/>
    <p:sldId id="1418" r:id="rId15"/>
    <p:sldId id="1406" r:id="rId16"/>
  </p:sldIdLst>
  <p:sldSz cx="9144000" cy="6858000" type="screen4x3"/>
  <p:notesSz cx="6845300" cy="97536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EFEFFB"/>
    <a:srgbClr val="15FF39"/>
    <a:srgbClr val="00CC99"/>
    <a:srgbClr val="FA7406"/>
    <a:srgbClr val="FF3300"/>
    <a:srgbClr val="E16905"/>
    <a:srgbClr val="FFE389"/>
    <a:srgbClr val="FFCC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057" autoAdjust="0"/>
    <p:restoredTop sz="94637" autoAdjust="0"/>
  </p:normalViewPr>
  <p:slideViewPr>
    <p:cSldViewPr snapToObjects="1">
      <p:cViewPr>
        <p:scale>
          <a:sx n="70" d="100"/>
          <a:sy n="70" d="100"/>
        </p:scale>
        <p:origin x="-834" y="-78"/>
      </p:cViewPr>
      <p:guideLst>
        <p:guide orient="horz" pos="2016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1" d="100"/>
          <a:sy n="51" d="100"/>
        </p:scale>
        <p:origin x="-1896" y="-84"/>
      </p:cViewPr>
      <p:guideLst>
        <p:guide orient="horz" pos="3072"/>
        <p:guide pos="215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44" tIns="47122" rIns="94244" bIns="47122" numCol="1" anchor="t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1438" y="0"/>
            <a:ext cx="296386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44" tIns="47122" rIns="94244" bIns="47122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6238"/>
            <a:ext cx="296386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44" tIns="47122" rIns="94244" bIns="47122" numCol="1" anchor="b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1438" y="9266238"/>
            <a:ext cx="296386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44" tIns="47122" rIns="94244" bIns="47122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fld id="{3BCC18EA-C888-4210-99A3-1100A6D11BA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97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0" tIns="45670" rIns="91340" bIns="45670" numCol="1" anchor="t" anchorCtr="0" compatLnSpc="1">
            <a:prstTxWarp prst="textNoShape">
              <a:avLst/>
            </a:prstTxWarp>
          </a:bodyPr>
          <a:lstStyle>
            <a:lvl1pPr defTabSz="915988"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845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0" tIns="45670" rIns="91340" bIns="45670" numCol="1" anchor="t" anchorCtr="0" compatLnSpc="1">
            <a:prstTxWarp prst="textNoShape">
              <a:avLst/>
            </a:prstTxWarp>
          </a:bodyPr>
          <a:lstStyle>
            <a:lvl1pPr algn="r" defTabSz="915988"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8225" y="754063"/>
            <a:ext cx="4826000" cy="3619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1388" y="4602163"/>
            <a:ext cx="5022850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0" tIns="45670" rIns="91340" bIns="45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169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0525"/>
            <a:ext cx="29797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0" tIns="45670" rIns="91340" bIns="45670" numCol="1" anchor="b" anchorCtr="0" compatLnSpc="1">
            <a:prstTxWarp prst="textNoShape">
              <a:avLst/>
            </a:prstTxWarp>
          </a:bodyPr>
          <a:lstStyle>
            <a:lvl1pPr defTabSz="915988"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69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280525"/>
            <a:ext cx="29845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0" tIns="45670" rIns="91340" bIns="45670" numCol="1" anchor="b" anchorCtr="0" compatLnSpc="1">
            <a:prstTxWarp prst="textNoShape">
              <a:avLst/>
            </a:prstTxWarp>
          </a:bodyPr>
          <a:lstStyle>
            <a:lvl1pPr algn="r" defTabSz="915988" eaLnBrk="1" hangingPunct="1">
              <a:defRPr sz="1200"/>
            </a:lvl1pPr>
          </a:lstStyle>
          <a:p>
            <a:pPr>
              <a:defRPr/>
            </a:pPr>
            <a:fld id="{A2AF7405-BF92-4EE8-82B5-940FBC77AA2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2E5D20-45FD-4D88-ADEB-2EC5EB917A26}" type="slidenum">
              <a:rPr lang="it-IT" altLang="it-IT" smtClean="0">
                <a:solidFill>
                  <a:srgbClr val="000000"/>
                </a:solidFill>
              </a:rPr>
              <a:pPr/>
              <a:t>4</a:t>
            </a:fld>
            <a:endParaRPr lang="it-IT" altLang="it-IT" smtClean="0">
              <a:solidFill>
                <a:srgbClr val="000000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97B176-76C6-4D77-A414-764B954C03F7}" type="slidenum">
              <a:rPr lang="it-IT" altLang="it-IT" smtClean="0"/>
              <a:pPr/>
              <a:t>7</a:t>
            </a:fld>
            <a:endParaRPr lang="it-IT" altLang="it-IT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0" y="731838"/>
            <a:ext cx="4876800" cy="36576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632325"/>
            <a:ext cx="5019675" cy="4389438"/>
          </a:xfrm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31B877-C11F-49D0-96B2-9BF29F1E1CAA}" type="slidenum">
              <a:rPr lang="it-IT" altLang="it-IT" smtClean="0"/>
              <a:pPr/>
              <a:t>8</a:t>
            </a:fld>
            <a:endParaRPr lang="it-IT" altLang="it-IT" dirty="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76B668-ECCF-4EC8-A243-6C25251C0F0D}" type="slidenum">
              <a:rPr lang="it-IT" altLang="it-IT" smtClean="0"/>
              <a:pPr/>
              <a:t>9</a:t>
            </a:fld>
            <a:endParaRPr lang="it-IT" altLang="it-IT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0" y="731838"/>
            <a:ext cx="4876800" cy="36576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632325"/>
            <a:ext cx="5019675" cy="4389438"/>
          </a:xfrm>
          <a:noFill/>
          <a:ln/>
        </p:spPr>
        <p:txBody>
          <a:bodyPr/>
          <a:lstStyle/>
          <a:p>
            <a:pPr eaLnBrk="1" hangingPunct="1"/>
            <a:endParaRPr lang="it-IT" altLang="it-IT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081D84-4F2E-4CA3-8173-991CF03A83E5}" type="slidenum">
              <a:rPr lang="it-IT" altLang="it-IT" smtClean="0">
                <a:solidFill>
                  <a:srgbClr val="000000"/>
                </a:solidFill>
                <a:cs typeface="Arial" charset="0"/>
              </a:rPr>
              <a:pPr/>
              <a:t>10</a:t>
            </a:fld>
            <a:endParaRPr lang="it-IT" altLang="it-IT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0" y="731838"/>
            <a:ext cx="4876800" cy="36576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632325"/>
            <a:ext cx="5019675" cy="4389438"/>
          </a:xfrm>
          <a:noFill/>
          <a:ln/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7638" y="0"/>
            <a:ext cx="5186362" cy="1052513"/>
          </a:xfrm>
          <a:prstGeom prst="rect">
            <a:avLst/>
          </a:prstGeom>
          <a:noFill/>
          <a:ln w="12700" cap="rnd">
            <a:noFill/>
            <a:prstDash val="sysDot"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167pellic plast dett"/>
          <p:cNvPicPr>
            <a:picLocks noChangeAspect="1" noChangeArrowheads="1"/>
          </p:cNvPicPr>
          <p:nvPr userDrawn="1"/>
        </p:nvPicPr>
        <p:blipFill>
          <a:blip r:embed="rId2" cstate="print">
            <a:lum bright="76000" contrast="-8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0" y="6253163"/>
            <a:ext cx="9144000" cy="604837"/>
          </a:xfrm>
          <a:prstGeom prst="rect">
            <a:avLst/>
          </a:prstGeom>
          <a:solidFill>
            <a:srgbClr val="FFFFCC">
              <a:alpha val="50195"/>
            </a:srgbClr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sz="1400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pSp>
        <p:nvGrpSpPr>
          <p:cNvPr id="4" name="Group 4"/>
          <p:cNvGrpSpPr>
            <a:grpSpLocks/>
          </p:cNvGrpSpPr>
          <p:nvPr userDrawn="1"/>
        </p:nvGrpSpPr>
        <p:grpSpPr bwMode="auto">
          <a:xfrm>
            <a:off x="0" y="762000"/>
            <a:ext cx="9115425" cy="147638"/>
            <a:chOff x="624" y="568"/>
            <a:chExt cx="4560" cy="93"/>
          </a:xfrm>
        </p:grpSpPr>
        <p:sp>
          <p:nvSpPr>
            <p:cNvPr id="5" name="Oval 5"/>
            <p:cNvSpPr>
              <a:spLocks noChangeArrowheads="1"/>
            </p:cNvSpPr>
            <p:nvPr userDrawn="1"/>
          </p:nvSpPr>
          <p:spPr bwMode="auto">
            <a:xfrm>
              <a:off x="2023" y="568"/>
              <a:ext cx="86" cy="93"/>
            </a:xfrm>
            <a:prstGeom prst="ellipse">
              <a:avLst/>
            </a:prstGeom>
            <a:solidFill>
              <a:srgbClr val="EBEEF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6" name="Oval 6"/>
            <p:cNvSpPr>
              <a:spLocks noChangeArrowheads="1"/>
            </p:cNvSpPr>
            <p:nvPr userDrawn="1"/>
          </p:nvSpPr>
          <p:spPr bwMode="auto">
            <a:xfrm>
              <a:off x="775" y="568"/>
              <a:ext cx="86" cy="93"/>
            </a:xfrm>
            <a:prstGeom prst="ellipse">
              <a:avLst/>
            </a:prstGeom>
            <a:solidFill>
              <a:srgbClr val="EBEEF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624" y="576"/>
              <a:ext cx="4545" cy="1"/>
            </a:xfrm>
            <a:custGeom>
              <a:avLst/>
              <a:gdLst>
                <a:gd name="T0" fmla="*/ 0 w 4924"/>
                <a:gd name="T1" fmla="*/ 0 h 1"/>
                <a:gd name="T2" fmla="*/ 126 w 4924"/>
                <a:gd name="T3" fmla="*/ 0 h 1"/>
                <a:gd name="T4" fmla="*/ 249 w 4924"/>
                <a:gd name="T5" fmla="*/ 0 h 1"/>
                <a:gd name="T6" fmla="*/ 373 w 4924"/>
                <a:gd name="T7" fmla="*/ 0 h 1"/>
                <a:gd name="T8" fmla="*/ 496 w 4924"/>
                <a:gd name="T9" fmla="*/ 0 h 1"/>
                <a:gd name="T10" fmla="*/ 619 w 4924"/>
                <a:gd name="T11" fmla="*/ 0 h 1"/>
                <a:gd name="T12" fmla="*/ 744 w 4924"/>
                <a:gd name="T13" fmla="*/ 0 h 1"/>
                <a:gd name="T14" fmla="*/ 869 w 4924"/>
                <a:gd name="T15" fmla="*/ 0 h 1"/>
                <a:gd name="T16" fmla="*/ 992 w 4924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24" h="1">
                  <a:moveTo>
                    <a:pt x="0" y="0"/>
                  </a:moveTo>
                  <a:lnTo>
                    <a:pt x="615" y="0"/>
                  </a:lnTo>
                  <a:lnTo>
                    <a:pt x="1231" y="0"/>
                  </a:lnTo>
                  <a:lnTo>
                    <a:pt x="1846" y="0"/>
                  </a:lnTo>
                  <a:lnTo>
                    <a:pt x="2462" y="0"/>
                  </a:lnTo>
                  <a:lnTo>
                    <a:pt x="3077" y="0"/>
                  </a:lnTo>
                  <a:lnTo>
                    <a:pt x="3692" y="0"/>
                  </a:lnTo>
                  <a:lnTo>
                    <a:pt x="4308" y="0"/>
                  </a:lnTo>
                  <a:lnTo>
                    <a:pt x="4924" y="0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Line 8"/>
            <p:cNvSpPr>
              <a:spLocks noChangeShapeType="1"/>
            </p:cNvSpPr>
            <p:nvPr userDrawn="1"/>
          </p:nvSpPr>
          <p:spPr bwMode="auto">
            <a:xfrm flipV="1">
              <a:off x="624" y="624"/>
              <a:ext cx="4560" cy="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9" name="Group 9"/>
          <p:cNvGrpSpPr>
            <a:grpSpLocks/>
          </p:cNvGrpSpPr>
          <p:nvPr userDrawn="1"/>
        </p:nvGrpSpPr>
        <p:grpSpPr bwMode="auto">
          <a:xfrm flipV="1">
            <a:off x="0" y="6096000"/>
            <a:ext cx="9144000" cy="157163"/>
            <a:chOff x="624" y="568"/>
            <a:chExt cx="4560" cy="93"/>
          </a:xfrm>
        </p:grpSpPr>
        <p:sp>
          <p:nvSpPr>
            <p:cNvPr id="10" name="Oval 10"/>
            <p:cNvSpPr>
              <a:spLocks noChangeArrowheads="1"/>
            </p:cNvSpPr>
            <p:nvPr userDrawn="1"/>
          </p:nvSpPr>
          <p:spPr bwMode="auto">
            <a:xfrm>
              <a:off x="2023" y="568"/>
              <a:ext cx="86" cy="93"/>
            </a:xfrm>
            <a:prstGeom prst="ellipse">
              <a:avLst/>
            </a:prstGeom>
            <a:solidFill>
              <a:srgbClr val="EBEEF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 userDrawn="1"/>
          </p:nvSpPr>
          <p:spPr bwMode="auto">
            <a:xfrm>
              <a:off x="775" y="568"/>
              <a:ext cx="86" cy="93"/>
            </a:xfrm>
            <a:prstGeom prst="ellipse">
              <a:avLst/>
            </a:prstGeom>
            <a:solidFill>
              <a:srgbClr val="EBEEF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24" y="576"/>
              <a:ext cx="4545" cy="1"/>
            </a:xfrm>
            <a:custGeom>
              <a:avLst/>
              <a:gdLst>
                <a:gd name="T0" fmla="*/ 0 w 4924"/>
                <a:gd name="T1" fmla="*/ 0 h 1"/>
                <a:gd name="T2" fmla="*/ 126 w 4924"/>
                <a:gd name="T3" fmla="*/ 0 h 1"/>
                <a:gd name="T4" fmla="*/ 249 w 4924"/>
                <a:gd name="T5" fmla="*/ 0 h 1"/>
                <a:gd name="T6" fmla="*/ 373 w 4924"/>
                <a:gd name="T7" fmla="*/ 0 h 1"/>
                <a:gd name="T8" fmla="*/ 496 w 4924"/>
                <a:gd name="T9" fmla="*/ 0 h 1"/>
                <a:gd name="T10" fmla="*/ 619 w 4924"/>
                <a:gd name="T11" fmla="*/ 0 h 1"/>
                <a:gd name="T12" fmla="*/ 744 w 4924"/>
                <a:gd name="T13" fmla="*/ 0 h 1"/>
                <a:gd name="T14" fmla="*/ 869 w 4924"/>
                <a:gd name="T15" fmla="*/ 0 h 1"/>
                <a:gd name="T16" fmla="*/ 992 w 4924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24" h="1">
                  <a:moveTo>
                    <a:pt x="0" y="0"/>
                  </a:moveTo>
                  <a:lnTo>
                    <a:pt x="615" y="0"/>
                  </a:lnTo>
                  <a:lnTo>
                    <a:pt x="1231" y="0"/>
                  </a:lnTo>
                  <a:lnTo>
                    <a:pt x="1846" y="0"/>
                  </a:lnTo>
                  <a:lnTo>
                    <a:pt x="2462" y="0"/>
                  </a:lnTo>
                  <a:lnTo>
                    <a:pt x="3077" y="0"/>
                  </a:lnTo>
                  <a:lnTo>
                    <a:pt x="3692" y="0"/>
                  </a:lnTo>
                  <a:lnTo>
                    <a:pt x="4308" y="0"/>
                  </a:lnTo>
                  <a:lnTo>
                    <a:pt x="4924" y="0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Line 13"/>
            <p:cNvSpPr>
              <a:spLocks noChangeShapeType="1"/>
            </p:cNvSpPr>
            <p:nvPr userDrawn="1"/>
          </p:nvSpPr>
          <p:spPr bwMode="auto">
            <a:xfrm flipV="1">
              <a:off x="624" y="624"/>
              <a:ext cx="4560" cy="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4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FFFFCC">
              <a:alpha val="50195"/>
            </a:srgbClr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167pellic plast dett"/>
          <p:cNvPicPr>
            <a:picLocks noChangeAspect="1" noChangeArrowheads="1"/>
          </p:cNvPicPr>
          <p:nvPr/>
        </p:nvPicPr>
        <p:blipFill>
          <a:blip r:embed="rId14" cstate="print">
            <a:lum bright="76000" contrast="-8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253163"/>
            <a:ext cx="9144000" cy="604837"/>
          </a:xfrm>
          <a:prstGeom prst="rect">
            <a:avLst/>
          </a:prstGeom>
          <a:solidFill>
            <a:srgbClr val="FFFFCC">
              <a:alpha val="50195"/>
            </a:srgbClr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sz="1400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0" y="762000"/>
            <a:ext cx="9115425" cy="147638"/>
            <a:chOff x="624" y="568"/>
            <a:chExt cx="4560" cy="93"/>
          </a:xfrm>
        </p:grpSpPr>
        <p:sp>
          <p:nvSpPr>
            <p:cNvPr id="1039" name="Oval 5"/>
            <p:cNvSpPr>
              <a:spLocks noChangeArrowheads="1"/>
            </p:cNvSpPr>
            <p:nvPr userDrawn="1"/>
          </p:nvSpPr>
          <p:spPr bwMode="auto">
            <a:xfrm>
              <a:off x="2023" y="568"/>
              <a:ext cx="86" cy="93"/>
            </a:xfrm>
            <a:prstGeom prst="ellipse">
              <a:avLst/>
            </a:prstGeom>
            <a:solidFill>
              <a:srgbClr val="EBEEF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040" name="Oval 6"/>
            <p:cNvSpPr>
              <a:spLocks noChangeArrowheads="1"/>
            </p:cNvSpPr>
            <p:nvPr userDrawn="1"/>
          </p:nvSpPr>
          <p:spPr bwMode="auto">
            <a:xfrm>
              <a:off x="775" y="568"/>
              <a:ext cx="86" cy="93"/>
            </a:xfrm>
            <a:prstGeom prst="ellipse">
              <a:avLst/>
            </a:prstGeom>
            <a:solidFill>
              <a:srgbClr val="EBEEF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065" name="Freeform 7"/>
            <p:cNvSpPr>
              <a:spLocks/>
            </p:cNvSpPr>
            <p:nvPr userDrawn="1"/>
          </p:nvSpPr>
          <p:spPr bwMode="auto">
            <a:xfrm>
              <a:off x="624" y="576"/>
              <a:ext cx="4545" cy="1"/>
            </a:xfrm>
            <a:custGeom>
              <a:avLst/>
              <a:gdLst>
                <a:gd name="T0" fmla="*/ 0 w 4924"/>
                <a:gd name="T1" fmla="*/ 0 h 1"/>
                <a:gd name="T2" fmla="*/ 126 w 4924"/>
                <a:gd name="T3" fmla="*/ 0 h 1"/>
                <a:gd name="T4" fmla="*/ 249 w 4924"/>
                <a:gd name="T5" fmla="*/ 0 h 1"/>
                <a:gd name="T6" fmla="*/ 373 w 4924"/>
                <a:gd name="T7" fmla="*/ 0 h 1"/>
                <a:gd name="T8" fmla="*/ 496 w 4924"/>
                <a:gd name="T9" fmla="*/ 0 h 1"/>
                <a:gd name="T10" fmla="*/ 619 w 4924"/>
                <a:gd name="T11" fmla="*/ 0 h 1"/>
                <a:gd name="T12" fmla="*/ 744 w 4924"/>
                <a:gd name="T13" fmla="*/ 0 h 1"/>
                <a:gd name="T14" fmla="*/ 869 w 4924"/>
                <a:gd name="T15" fmla="*/ 0 h 1"/>
                <a:gd name="T16" fmla="*/ 992 w 4924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24" h="1">
                  <a:moveTo>
                    <a:pt x="0" y="0"/>
                  </a:moveTo>
                  <a:lnTo>
                    <a:pt x="615" y="0"/>
                  </a:lnTo>
                  <a:lnTo>
                    <a:pt x="1231" y="0"/>
                  </a:lnTo>
                  <a:lnTo>
                    <a:pt x="1846" y="0"/>
                  </a:lnTo>
                  <a:lnTo>
                    <a:pt x="2462" y="0"/>
                  </a:lnTo>
                  <a:lnTo>
                    <a:pt x="3077" y="0"/>
                  </a:lnTo>
                  <a:lnTo>
                    <a:pt x="3692" y="0"/>
                  </a:lnTo>
                  <a:lnTo>
                    <a:pt x="4308" y="0"/>
                  </a:lnTo>
                  <a:lnTo>
                    <a:pt x="4924" y="0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66" name="Line 8"/>
            <p:cNvSpPr>
              <a:spLocks noChangeShapeType="1"/>
            </p:cNvSpPr>
            <p:nvPr userDrawn="1"/>
          </p:nvSpPr>
          <p:spPr bwMode="auto">
            <a:xfrm flipV="1">
              <a:off x="624" y="624"/>
              <a:ext cx="4560" cy="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2053" name="Group 9"/>
          <p:cNvGrpSpPr>
            <a:grpSpLocks/>
          </p:cNvGrpSpPr>
          <p:nvPr/>
        </p:nvGrpSpPr>
        <p:grpSpPr bwMode="auto">
          <a:xfrm flipV="1">
            <a:off x="0" y="6096000"/>
            <a:ext cx="9144000" cy="157163"/>
            <a:chOff x="624" y="568"/>
            <a:chExt cx="4560" cy="93"/>
          </a:xfrm>
        </p:grpSpPr>
        <p:sp>
          <p:nvSpPr>
            <p:cNvPr id="1035" name="Oval 10"/>
            <p:cNvSpPr>
              <a:spLocks noChangeArrowheads="1"/>
            </p:cNvSpPr>
            <p:nvPr userDrawn="1"/>
          </p:nvSpPr>
          <p:spPr bwMode="auto">
            <a:xfrm>
              <a:off x="2023" y="568"/>
              <a:ext cx="86" cy="93"/>
            </a:xfrm>
            <a:prstGeom prst="ellipse">
              <a:avLst/>
            </a:prstGeom>
            <a:solidFill>
              <a:srgbClr val="EBEEF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036" name="Oval 11"/>
            <p:cNvSpPr>
              <a:spLocks noChangeArrowheads="1"/>
            </p:cNvSpPr>
            <p:nvPr userDrawn="1"/>
          </p:nvSpPr>
          <p:spPr bwMode="auto">
            <a:xfrm>
              <a:off x="775" y="568"/>
              <a:ext cx="86" cy="93"/>
            </a:xfrm>
            <a:prstGeom prst="ellipse">
              <a:avLst/>
            </a:prstGeom>
            <a:solidFill>
              <a:srgbClr val="EBEEF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2061" name="Freeform 12"/>
            <p:cNvSpPr>
              <a:spLocks/>
            </p:cNvSpPr>
            <p:nvPr userDrawn="1"/>
          </p:nvSpPr>
          <p:spPr bwMode="auto">
            <a:xfrm>
              <a:off x="624" y="576"/>
              <a:ext cx="4545" cy="1"/>
            </a:xfrm>
            <a:custGeom>
              <a:avLst/>
              <a:gdLst>
                <a:gd name="T0" fmla="*/ 0 w 4924"/>
                <a:gd name="T1" fmla="*/ 0 h 1"/>
                <a:gd name="T2" fmla="*/ 126 w 4924"/>
                <a:gd name="T3" fmla="*/ 0 h 1"/>
                <a:gd name="T4" fmla="*/ 249 w 4924"/>
                <a:gd name="T5" fmla="*/ 0 h 1"/>
                <a:gd name="T6" fmla="*/ 373 w 4924"/>
                <a:gd name="T7" fmla="*/ 0 h 1"/>
                <a:gd name="T8" fmla="*/ 496 w 4924"/>
                <a:gd name="T9" fmla="*/ 0 h 1"/>
                <a:gd name="T10" fmla="*/ 619 w 4924"/>
                <a:gd name="T11" fmla="*/ 0 h 1"/>
                <a:gd name="T12" fmla="*/ 744 w 4924"/>
                <a:gd name="T13" fmla="*/ 0 h 1"/>
                <a:gd name="T14" fmla="*/ 869 w 4924"/>
                <a:gd name="T15" fmla="*/ 0 h 1"/>
                <a:gd name="T16" fmla="*/ 992 w 4924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24" h="1">
                  <a:moveTo>
                    <a:pt x="0" y="0"/>
                  </a:moveTo>
                  <a:lnTo>
                    <a:pt x="615" y="0"/>
                  </a:lnTo>
                  <a:lnTo>
                    <a:pt x="1231" y="0"/>
                  </a:lnTo>
                  <a:lnTo>
                    <a:pt x="1846" y="0"/>
                  </a:lnTo>
                  <a:lnTo>
                    <a:pt x="2462" y="0"/>
                  </a:lnTo>
                  <a:lnTo>
                    <a:pt x="3077" y="0"/>
                  </a:lnTo>
                  <a:lnTo>
                    <a:pt x="3692" y="0"/>
                  </a:lnTo>
                  <a:lnTo>
                    <a:pt x="4308" y="0"/>
                  </a:lnTo>
                  <a:lnTo>
                    <a:pt x="4924" y="0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62" name="Line 13"/>
            <p:cNvSpPr>
              <a:spLocks noChangeShapeType="1"/>
            </p:cNvSpPr>
            <p:nvPr userDrawn="1"/>
          </p:nvSpPr>
          <p:spPr bwMode="auto">
            <a:xfrm flipV="1">
              <a:off x="624" y="624"/>
              <a:ext cx="4560" cy="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030" name="Rectangle 14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FFFFCC">
              <a:alpha val="50195"/>
            </a:srgbClr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1031" name="Rectangle 15"/>
          <p:cNvSpPr>
            <a:spLocks noChangeArrowheads="1"/>
          </p:cNvSpPr>
          <p:nvPr/>
        </p:nvSpPr>
        <p:spPr bwMode="auto">
          <a:xfrm>
            <a:off x="6300788" y="6369050"/>
            <a:ext cx="215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sz="1400">
                <a:solidFill>
                  <a:srgbClr val="000000"/>
                </a:solidFill>
                <a:latin typeface="Tahoma" panose="020B0604030504040204" pitchFamily="34" charset="0"/>
              </a:rPr>
              <a:t>Carlo Crespellani Porcella</a:t>
            </a:r>
          </a:p>
        </p:txBody>
      </p:sp>
      <p:sp>
        <p:nvSpPr>
          <p:cNvPr id="1032" name="Rectangle 16"/>
          <p:cNvSpPr>
            <a:spLocks noChangeArrowheads="1"/>
          </p:cNvSpPr>
          <p:nvPr/>
        </p:nvSpPr>
        <p:spPr bwMode="auto">
          <a:xfrm>
            <a:off x="395288" y="6381750"/>
            <a:ext cx="4298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it-IT" sz="1400">
                <a:solidFill>
                  <a:srgbClr val="000000"/>
                </a:solidFill>
                <a:latin typeface="Tahoma" panose="020B0604030504040204" pitchFamily="34" charset="0"/>
              </a:rPr>
              <a:t>Progetto POR 2000-2006 : Progettazione ambientale</a:t>
            </a:r>
          </a:p>
        </p:txBody>
      </p:sp>
      <p:pic>
        <p:nvPicPr>
          <p:cNvPr id="2057" name="Picture 17" descr="P167pellic plast dett"/>
          <p:cNvPicPr>
            <a:picLocks noChangeAspect="1" noChangeArrowheads="1"/>
          </p:cNvPicPr>
          <p:nvPr/>
        </p:nvPicPr>
        <p:blipFill>
          <a:blip r:embed="rId14" cstate="print">
            <a:lum bright="76000" contrast="-8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9" descr="I codici (software) della democrazia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35600" y="0"/>
            <a:ext cx="37084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61" r:id="rId1"/>
    <p:sldLayoutId id="2147484862" r:id="rId2"/>
    <p:sldLayoutId id="2147484817" r:id="rId3"/>
    <p:sldLayoutId id="2147484818" r:id="rId4"/>
    <p:sldLayoutId id="2147484819" r:id="rId5"/>
    <p:sldLayoutId id="2147484820" r:id="rId6"/>
    <p:sldLayoutId id="2147484821" r:id="rId7"/>
    <p:sldLayoutId id="2147484822" r:id="rId8"/>
    <p:sldLayoutId id="2147484823" r:id="rId9"/>
    <p:sldLayoutId id="2147484824" r:id="rId10"/>
    <p:sldLayoutId id="2147484825" r:id="rId11"/>
    <p:sldLayoutId id="2147484826" r:id="rId12"/>
  </p:sldLayoutIdLst>
  <p:transition>
    <p:dissolv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entrostudi.crumbria.it/sites/centrostudi.crumbria.it/files/diz_democrazia_partecipativa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 bwMode="auto">
          <a:xfrm>
            <a:off x="0" y="960484"/>
            <a:ext cx="9144000" cy="5089832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ttangolo 32"/>
          <p:cNvSpPr/>
          <p:nvPr/>
        </p:nvSpPr>
        <p:spPr bwMode="auto">
          <a:xfrm>
            <a:off x="323528" y="15596"/>
            <a:ext cx="8049229" cy="716567"/>
          </a:xfrm>
          <a:prstGeom prst="rect">
            <a:avLst/>
          </a:prstGeom>
          <a:solidFill>
            <a:schemeClr val="bg1"/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532" name="AutoShape 41" descr="data:image/jpeg;base64,/9j/4AAQSkZJRgABAQAAAQABAAD/2wCEAAkGBhQSEBQUExQWFRUVGR4YFxgYGBgZGBoYHRkeGBgYGhgaGyYfFxkjGhogIC8gIycpLSwsFx8xNTIqNSYrLCkBCQoKBQUFDQUFDSkYEhgpKSkpKSkpKSkpKSkpKSkpKSkpKSkpKSkpKSkpKSkpKSkpKSkpKSkpKSkpKSkpKSkpKf/AABEIAKwAyAMBIgACEQEDEQH/xAAbAAABBQEBAAAAAAAAAAAAAAAGAQIDBAUAB//EAEIQAAIBAgQEAwUFBQYGAwEAAAECEQMhABIxQQQFIlEGMmETQnGB8CNSkaGxBxRicsEVM4KS0eEWJFOisvFDY3M0/8QAFAEBAAAAAAAAAAAAAAAAAAAAAP/EABQRAQAAAAAAAAAAAAAAAAAAAAD/2gAMAwEAAhEDEQA/APWOY8aKS5jMaWjfe+gxlf8AFCfcee0pImYN2k6TFzfTXFjxOv2a297a5jKZ3B07flrgaZrkRpE2lQdSTG0WA/hOwwBBV8RhQTkeBOmXtmjW5/SRtqjeJUmIbWPdjWBvvB/A4HHrMYIkhYAgFjEQQqi6sVFhbXW0YrVOIvOcTuobLMizBSZBmxECY9MAUHxKv3X0knpiLyZn0+eow8eI1JjK2sGcuo1sTpMgxpB7YEFqmJLFpkkSSAToQQWBEAN8z2g2fbSIzLJmIbWYtf8ATNcm4GgAmbn4EdD3Hp6ajXftGFfxABHQ9zGwvf49te18CL8YFBMi+4hdNe+41vrB0xQ4DmeZmJEgRfspImSBZbb2iNL4A5XxSluhzIkeX6Hx79ojDx4iU+68SBJ0+O9rRffYTgUSoAZkH1geYQB8wCFB2k6WxKtcdRMaemnV1GwiTIMdjM2kCB/FSD3G0+8usSwtJkD46HthvEeLAn/xuf8AEvoZsCYjMTYRl/iGBjjOJPkpKKtRjkRC0jMFE5jqFVFkm58ve+XS5+tfia3D+zqU3pE3dYV0DKLrAK+g9Qe4AHg8VC/2T21kqIJveYAsZmdJ7YkbxIAJKGP5hGnwk9jA29DgbWmABoJJUAiwk5WXKv3gDI2iTvDvaACY8x3J7ixjaDb+Y7zgN5/FQETTInu4F9h5LmZ/D8HN4pFoQ3ErLxINx7u4/UT6DleoLEWEe9AmRAsbnWxGp13y1eI4gKj5iEBBmWF2IzZrxJzCLTr2BgCr/i5dRTMaSXUiZC+7I1tr/UY4+LAI+zmRqG7mAfLZdbnt64CuG5v7RooGrxJkCaIqPlPpUjKkgSeoazHfY4fk3GVBenQ4cNqahNWpptSpEIDvdoBJ1wBAvi0/9InUEZr5vu+WZGkEDQ/DENTx1TDZShBgmC4DZRqwWJyxofQ7QTS4rkVOhRerxNatVUAStPLRViTlVAlHKSCzRDOReSbYq0OacPkqJRpLRZSrOiBASPM2Zx52yto0+acBup4sG1I7mQxP6LeTcRE7bSv/ABVePZGN+oyD2JiBb/yXAxR6BlJUQSpN7x0EmRc6MASRBFxiQQwkGCbgjUStjmAkGDcxa8ixwBAPF5JEUSZ0OeCZMLCxIJgn/AcR1PGI2QEd8zaAwTOSLRprr2xg0l2glJ3uJ1F7QRpoT1EEXJxySbjSAVGaTYDK0kCwJHfUnAF3DcT7RFYiJGkzFzvjsVuUCKCDsI7e8dtjvGOwFvxUPshp5t8usGBcgTtGuBPijBzKBM22bUmATN4y/DLbBZ4pX7NLkdY01nKxFp1m8f64EatPyiRImSbFbXiYKrBBDe8NZjAR8UmshbG+oEg2MqJFiBMR0zIN8R1+IbIynODBNzeRmAhbHtJgg4fWQkFcvlj0yE2ge/O2+2I6q9MZuki0r30MAQ0zroP1BlNyTO5OsObkWCkkLAkXvJOmG1uJCjWFAgknLYLf3TmAUA62LMCLEGFmVJzeXzHyiL5bAWPVH4ethHxD4giwhYi4WDBWNjc3E3knAbdXnadQJ19Wu1pUWgC2pAIkCJxl0eb06TsXYaz2kTfW2pPf8yMYScG8g16hogx0lc1Yk6dAjLJ++RPY4t0uULmyUkGdfMajsag0scihUb+GRl0OY6BtDxghOZUqvE3VGMT6gEXIBnYzHfEnDeJ6rEZKDn4lEJMyD1FcsCBpHbQRjUmAq5X6W1kyzEbwSGvFrA/ljYpcuSFAz9bAFskErIzJTzsWzxobCe24bvLOYew4ZuM4gQ2X2dFPPC5j63zuMx1kILkHGPwI4pXeplp56hDOXNQsOySEKrl3g637ZbvM2HE8QEUinR4UKEV0qIGcixykAhUAEfyj1xepcgJIh6M//m5J9ZYE67n8tggNPjLfacJS2ErUaALDpKgQNY+eKr+G+L4gmeNpHcG6iZNxlYmfWDvgp/sZ96lONYFKd+xgayZxqcr4AoBdvwRe2yj9T/XAee0v2Y8aCPt6RXT7NiGi8gB1AGvqbnBDwPgxKShm4T95q7mtWWoDe0KIQEzN1A/GxmqWw90wFThqrezXKiZYsin2YUbrkIIBGhggT+ctbiio/u3bvGS3x6pPpAOGcP0lwNAxPp1ANA+Zn54nDTp8sBV46j7amyPSDIwgjOt9CDM9JBEgzqBjB5pwIpI3TWlgSWYZ7KMxAKCNRP3jHoBguyQNsN4mnKERM4DzjgOJLQw1IOW95HSb3kwBpuAZEY0lIyxcmNBkIiBL3uZBIEC0wIIvlcKop1KqXhXzmLjK0E2Nj1KBprUAB1ONdacWUqRNxBIHum0wIaIgTaL3wDqjGnKtIIWcsnQQsqSR8xBAkXucV6lZDEEHLOxJEMAAx0gEAgmNCddYa/CTcWI264JHVlDW3MnWZm4w2rT1ZjmElhlzbAjpzXBMBQ23VIGgAv5K00EI0OYi0e8YI9I73jHYTkpmgu05iRM3zGb73/XHYC94tP2IuR1iCDBBgwQe41j00OBFahjMNurKtojRSxIGYlWsQbzMYLfF5+wGt3AOwhgRc7W/QabCFYqStx1MTNrlSAzi8CxJlibDWcB3E1TrNwSI2JI8wIM3EnuDHeDn1NczEkhZOpidYY2JhTa2w9cN5rzWmlIF6gpyBAY9U+g1IuRlEHQ6wcZHNeMrPRJpcPVakAftqqCjSKsBdS6qWmAYVdra4DG51z05SJ211BMkzBuSd9j2ERiv4eoAo9fLmf2vs0I88hVbKggkMxbzDttF8DiKD1HClpYmABGt9WItptbBDwNNaVI0kdhTXrq1IObM4AC01jpLhFCjUwSbCMAntVpkt5qskDKQVz2lUJPURPVUPYAeYnGvwHC8RxCgSVpCy5WKrAMdKAib+8xJPpOMzheAL1NACIAUGyLtTE6k3zNuSw1kk65by00lD1Xyot8s/wBAYFotffAA/ifw6eFpe2GcEGCTvO0TYQNI/rgnqZ6VCgcqrxVYIKQYWpUwMzsy/wArF2m5z012xYrJT4vikBn934aK1ckZQXH9ykxJmCzTsuNTkhNR34ypAesIpA2yUAZmNmc9Wukd8BJy3gFRSEpsczF2ZvMznVjO+gtoAANMbdFYibeg/AfriBJY2vv3P+1iPxxbRBaOpo9IH1GAkVIEnU99vzwvD1iThtQEtEFz+C+n8wtizQWNsvp9fWmAmjDK1SAf6YlJt9a4ocx4rKpJmACxgSYUFj87GMBDwzlsx7u0fAQg/NT+WNKksCcQ8s4IpTVWHUAM388S9/5ifkBi1AwDQcPJlcce2Hx0g4DzTnfDRxjL0j2i5bkLM5ytib3ULO0/CV9o5OhLkDqOuYwpBy3N8snQxvGLnimsQ7OJzIywMjlSUAMSFygkswN9zbtWMdWU5iGlDPVDQV21IA3Jkkn1CF6sBjlXKbTlNxewmQLhYsPd2JGJAmay2EkEbCc09QDGLExcCRE64ayRIzHN5V94ki1MQNhBk5ZyyRY3eaZspMCACCSNGOuxvm2tY7HAFPhxgeGQgz5r/wCI6xMHuJx2O8Ng/uykjLJYgdgTI+vXHYDV8UUQ1ITs6kQJO4kCDeDtgI4bg1q0G4mtVemgqNTNGgirUzo/slQ1HDMzmARlCRn1gTg28WGKI/nXtcdUi4I0+joRDklFW4ni+EqjorLT4tIJzB1ilVIaDDBlRoM7zMnAavhrhuE6jQoinUSA5cZqwuYLVWZ2Oh0bX1wPftO5nZacn7x11/2H1tgq5J4bp8KKmRmZqkZmaATExYbyxMm+POP2iuf3mpImIj4EWj8PrcAzgaWbiqUbGWmwCAZXYn+Wf97YJvYZ2VKN1JLhiLkub12tYmQEHurfWMYHI/PVPTEBDmMCWqAre21Mkg6gepOPSOW8NR4OmDXce0bqP3o1nX5z+mAn5PyRKFPO+0QNQuxOmv6wd8VOfc2BUan24KUVADFqgmAVJm+YEnaDO00eaeMPbBqdEZyy5VVBnN7EgATABmCPd0GH+H+Vjhmfi65ZnoqtGmGnMajCAqrqpMhbXktEkYDuacvNCgvCIc7ke04hwfM9ukXGpyqBNkX+LGeOdZ1cvmUNIkAnLAiB2vaItG2MfnPNay8VVZrMZpumkgG+k5SCJBHYCe97w9XauGK5VOdi5giJykQBbM4n8WtpgCzkPNGqMMrZgfeM3g5W3iM17XwWZHgS0Ai5UR+c+muM/wAOcqFIATJIzMT8Zy+gvOIvEvOcgIB0EknQDQljrF7RqbX2DaHFAdIJY63vbvOpgfphqVqlSchVUB/vD1lgLMaa2EAyM7WMaHXGPyPhXr0y9RStKoJYsCtSoDqiqbrRItJILCdjmxs1uIAgAAAQFA07AAbCLfIfIK1c1gYFUH/AinTWQhj8CR64rPSrMCGynrSm2USCGZZPVB0Ygx23xpcLwpJzHe/9R/rbtiWvCIT/APcv45lXb4/kMBbd8LT3xCWv8cSZvnbbtgFb6+OF2+tcNBuf1w72gCmdACT8Bc/lgBfnXBv7OrVQsDmYkScrBWIywCIaLgiDaDNoGOHrr7MAyQFKaDyqRFiw2qLa5gTrbBg3BBkls6sSWPW4gsSxXLOWBJERqDgR4nhwlSoCCVIDiCDoxzRIi4MxBnKx6iQMA415ULAUFQCCLQRmaSogEKoBW09MGJGGUHm5FiLMMoIEZNRbL1ZtRBYjYHHVaoNPVGJWSrRMgwPvEgCRIOvxgSJoDF8823YgljrpIZioM6wIE4Au8PLHDoDqC3/lMfLT4AY7DPDagcPaILvpOmbe5k7TvrhMBseLVmh360tEzc2AE/Qx5/xXG+x4nguKMwtX2VSdqfErlMTcgHqn0Py9A8Wkfu5360/GT6XI2+G2PPed8t9vw1anpmpm+4IkjSAD0tNoOa+2A9JZceV/tO4aOIk6FAR8h+P0fXB74Y5s3FcFw9fMuapTBeV0qL01NGHvgn54wv2jchqVuHL9EprGYsRN7Ef1wHl/hkRWqjUFf0qCIOo1j/F2M4O/HPDIafDAiWmmBOkZ1sRpB3uJjADyJQtcgkdVNvTylWuLzIBFvywYeM+PKvTqgWCkprbp8xO5B0G/fYhmcgqVKnNmagAKplUOUMqoCVLFSIjJb5CCJxvcMeG/eazNVX2HD1FqZqjS9Wp1LINuhXzHpkljaBrkeG+IPB8MzMpPE8WAQBPtBRvGYCCgczDAyBoIE4zKfBUlfNWZS51MQqnsijy6mw09dwTmqPxvEPWRT7IvBN5gEIWHoCRJ+MYMOQcjHCKgcaEuRoZMxc6wO/ri3y7mFOlTzKAwyiACsgWMATJOY3J39bYjfiH4smnQDswEMGGRE2Jd5t8BLdhgNXg/FNEqyK6hgSLmJHoTbQYm8LcqJB4msvU5zUlPujRXI2aPKDdQTEFsO8PeDaXD9bBatb/qMohTuKakQv8AMZY9xpjZ43iPX8/h3wEfGcb2/wBZ+f1OK3BcMXMkaet/07drYSnSzsPr5fXf0xscNSyqBgHrTjGa9Qs+QaJUZ29QD0CP5zPwT1to1akDA1zTm37tWJyNUNdzTVFYBiyjMIB90KSSYOu5IwG4FvP1/viDi+Z0qTqrtDOCQIJOUSSxA8q2N/Q9jitwvPabZJJplwCA8DcrlLaK4ZYIJGmA/i+Zs3N2KKXNOoEXtHskAGhkzn7zmftOAPK3NqSlAalMFwCgZ1UtItlDEEzPbfFPxFzIU6SpIDVnWmv8oZTVa2wS3xZRvgT4+gw43ICGp1uHFNsxUMFVmRQze+VmRb44bV4WpX5uczGmaVBWQEZlAZIqGneMpqXkTt2wBvUpzIA3m/x3+Y+tcCPiTgAHUxYnKRP3pEagTLa2uB2nBKOZ0/8AqJJjRgbk3AvfeMY/PXWqhC5zmFytNyNO5GUi5Hrpa2AwKNTMoJBJIKnNmZSxMsSsxDToNMhJiZK0CDmE28rHpYliC0QsAD3rQsgWAGGfvYIzEmW6zsdw5JMEtnJ6QYgrY4VcrSDAAs2xjSxAuLiQLiQSADcDDw7UJoCY8z6WHm7emOwnh3/+f4Mw/AxpJg2x2A3PFIJ4Zo1lY17+n+mPPzeD7onKcsiIymYEKJmBa4BjU49E8RqfYNBIMrFibz6XwDIskzqmmsizEMdSWI1HZBqMBD+zLiHX984QtlahW9ogsy5Khgx6CopuD/8AJp2L+IqlgabpJIgqIBIi5AZoqLb3TPcA4BuDrfu3O+HfyrxaPQawAz2j4faIv+bTv6HxXD51jpKnZhPwZSNxNpBwHgniXhjwvExJQoxZSVKsFBMnKwBIi0RBB9cEPOOHat7Cll6sxpgKxMFqgQqvpIJBJmBg28U8pWrwlYVlDexR/wCJkhCwZG95IjzAEQZJIxh/s/5C78Oj1c2jLnJIN1CkJEHMFlPae6GMGdAyK6UqnMeIk1DSqVVp0mRSfaN00hTVhamkggHdVkGxwV8H4IpoWBU1LnMmcogLCQPKc5FjAygZ95xtcu8O0KIQU6cCnemCzsEPdQzEA31AESYtizzHl/tKVRQcjuhUONVMZQwgglgND6C+AHk8C8MS6ha9LTMicSxR818pzKSCLaRZx3jG7SpoipTdERFMUmXpQXsBBmk5+MG8GbYs8PQVQFUQB3MnSJJ1Zo1JvacTkwI+Xpfv/pgKgcgssscptmJYwVDDqaSQCSLk6HbFSqSxgfR/rcYgo2eoFAA6RA90y5ygaABWVvjUxscLwwEH6/8Af+mAXhKGUfHf6+r4sFsKTiB6uA6pU+ETjyfx3zUvzFUWoWAVkU26XqLfKVgm4FySR8Bgj8X+MQoNOkb7t27idZx5g/Hn94pvIB9opEm3m3jaJ074D0NudkcMtWowap7NlqeYhwR051kSQ3vSR1OCRbAtyHjv+ZTKYzVKj9IzWASnYW+614m+N3w9xMEk0y9Jm6GqQcwgBgIBUSuq23xT8Kcvp0+KqUJe1SooyT0qKhZVJ1yldW0kwxgTgCHmfAqvGcMwUtnpVfMsgMrDUEgRDEySdTY2i9x3HpR/5ggj7CpSUqudCxcMgJWIJaLWA6tIJxm+Jab0GoM4QJmqKIsOuksSkmDKXyEqfQm83OHWpyqqAkAAMCJjoYMSLAG06XjAa3hPnVWrTU1HzBlUgiATIuAFAFmVhp2PqdLmKlhNyZ+ek/E9sDPhF6arTFMgzlOUxmB0mRqIJtFsF7AZfrtt8tsB5xx1KHZCLK3zKv1ECxJHnMRoTIw7gq4npN7k9SjQlT1G0CCCI3k3xqc7oRWEBuoZemR1eZRP8yi/rjKSlMML5bqRoGHlI0AMWiPfG2oF3h2BQgGRmN7HsBcEzYC+9tdcdhnhs/8AL/4iNSZ0vJM+nytbCYAl8ToDw7CARIkG413EXXuBgV4nhSFPVBA1yiR0hZJOqwLiwOU9OkFXiVZo7edTePvX+HafywItxt7QJgKs+6SL5l0mQRY3OoiwD/jzhGXhkrU5DcNUWqgOoZWGX1ANjqT6C5x6HwHGioqVEH2fEAVEuLF1FQofTW43mdZwH8zQPSqJYioMpiR1QYJCwoiCwJJm2zHEn7LuNarwC0pAfhWqUtp6lmif5QKjC+6jAFnM+HWpTZDpVApNGpVzlMHWYZh6ZidsWEphVCqoVQAFAiABYADYACIGKlB81XQjKpqKDED2hAWD6LmH+Jx2xcmPTAcLfnjsv1vhow8n6+eAZljFTj+JCgk6AFj6qAWIHyHzxPxFSBePr4YzOJompFMGM5JNp6EKlgRMXJRfWTG+AfynhdQ2q5VY3PUqIrfiwnG4uKPCg00PtI1ZsyyVuxa48ywDG4sL9p3qiAZEbHUH4HeLf5hgG8bxQRWZjAUT2/P5fnjzPxL4zNQsiGE011N/xv8AHTFv9o3iEgKitAkzcySNNvq+POqI9oWzMyhYAFwdRm10gECwmSCNDgLdSk1WGkLTk9Te8Jg5FuXusdpHyF7l/BUpE5gDM1GClyZt3yrEdI7Xm2NTkvhlqhD1BkW2VYgBQekQdAAN8b3EclVQOntbfXS43wFNKNWrTHD8JTU2GeoxNzEC5vm272vhvIeXMOOf2kioygxJgkSjGRscvznG/wAVxBo0QsQBqimPjnbWAJsPzxgcPX4s1S6LClRJK7AEiIsikCwPzIwDP2i8cH4mhTvlpU87gal6hBAmLEJTUk75wMb3LaHtOGqO65C6MGVhOWkVKlQQCQgXqFtZ81sCvLeGPE8VUr1JhqlpE2WAPgIA21wSeM6/2VLhkJmveplAJ9kpuLnQvA+FNsBN4FKjhqa2zGCIveASJ3N/rXBXNsDnIT/cqnkEytwwZVaSQWPTpJG7DY3359cBj+IeALISuuqkROYSykfA/wCmBZqwQzFjlYiW3uAL2CksBpEWmMFnOOdJTIQrmOXOTmCKiA5QWN5JbQAbbYFajSzZSQCOkwRGYkDv5agbvGbUTcCXw4IoH+dryTOn3iTfW97+pJ7C8haaTTrnJ9RIUiZEzEY7AEniRJoHTzJE+jDQ9/XTARUp2ygGAqiN4uzSSAARHu7gC4Jk18UtHDsbCGS5JAHULkgyAPQ4EasNAIJLAHLCyIJlQCIUaCTbSQYOAoVeHkEiCCwkSvoNgMiEwdROYAiRBzPBXF/u/M+KozC8VQNWmQCOumCwMNEEoz6jYeuNriK0jSmco1KgiQRmsCCBrNtAtrjGF4iqexfg+LMxw9QLUJgn2TjK2gI8uY3OpM6wA9PpKM1TsCqAeiKLX/iZvyw8mcdSBBYHXMZjS4Fx6HCsP1wDRr9fLDjYY5RH19euIOKfbf6E/n+WAgqHMfT5fQ3/AA9cTcHR+0c6BQKYE2mzP85Kr/g/BOHWAWbQS3yEkmPgPyxZ4dcqgRff+YyzfmTgHM0aYzuYcCWBKMUY6lSAGA1DAgqTHvRIteCcXSZwnEJKkDWJE/WkYDxTxPyypS4yoajs0EZDETSdDkaT5eqEaNL42vC/hE1L1QTTgqM3ZvcO4iQQTeUgxIwcVOW06z03qAEqjUagN8yMZve95/ztGLfAKqxRWGyrBJ9PKWjW1jgIKPCZFBbsF3uYyyJ7/Xcy8XwkdW501Mf7x+GLwoGZNzt6fAbH1wxqRHlBM+tvSTtgMdeHmzBSBczcCb/M4ZzF2/d6ip0qykDMeoysMzE6CNBHyxqmsbxDON4trcTF9YxWqsouM7ncQI+ZbSNNMB5zwvOnp50UA5F6mAFlm8mATa2NPkPBPxLDiqp6akQJIyovkB7gKJM3ljiXxhzZ2X2LZaat5iD7u4zRrP64jXmTDh6dGllIVesnNlyhTlFhNwCflfAFvKKAWn7SMue6gx009vm0Bj6Be2F4znFKnZnWbWmSdtN9++o74DvaO/8AePVaxOX+7ERBAVZKxkiCw8tu2L3B8JlEjIJAkgQP80ltwJLNZhYXgJub8TTrEBkYEWzZgls2YAgz7QZtiLEm94xQKiCokwpUAZgANfMwJLyAZhZ1Mxic0IlwCSFkCxvJsQAbCYkmx11OGsmoB7nbW8QG0aIgnX5DAbnhyfYEGDDHTynpBkdrz3+WOwnhw/Z1CIg1D3+6p3vvjsAT+J5/dmggHMkEzAhwZspP4bxF8A71AAtrQIzEASOsnpuDoQBaBpoSc+IGPsHi5ERAE+YaTAJ9DE4B6ovchVCySb3MgFgAuYaEHqK9R9cAqwaQK6QGByzMRaYEyQDJU3BPrilzXl/t+FqpJIKk6SZCBhMHNIJvPqTqDi/qJMWywMtgZkMLZje9ttLXDabAgdSysEGPK0yDJgjMX/EH1JDT8B8Sa3A0KocBmRUe2broj2JJmLwo0O/wjePEMq9Q6tJGbIdhdQWpz2KmNL4Df2euaVfj+FNgtRa6D+GoMrWj7yqdIGbBzOArUePVt4IiQ0AjtrYg9xIt6HHIkm+lvmDv8NMdXph4BCtr5gGH5yP/AFhq8Eq3QshjQXT/ACGw+Uak7nAScW3QV3aF+RMN/wBs4ezfhrihxS1ekgK+Vs33dmF1ZvUGVNu3eZuIyjrGXuZzJ388CB6sF7x2CxPb+nx/DDQ4YjY/U4gfi1izDsIIP9cLR4lTqB8RpfTXAWSo3E/WuHKANIHe2uImFyQY+uxxC1ZgYJX42+W+AsmoZiPxPzNsQ16gIuflt+GKNbjVUS7qo+IG3cmP/eMuvztIOTM5g+UMR2nMRHzAOvpgNqpxCjTX4gAevYf7YYOKpAWvGkS39ImcCHGc4r3y01prqWeTPYyAZn4bb4y+Uc1rcTWK1GYqvmAJSxO+Uhtz02GlxOAIvEicPWITIfbOwRC3SAQJaRM9Khm0trfTGdSo/Zi1ygJgAEM1PONSMuUwNTaCZmRyrSHFxVhEo0GcFVbWoGRnGRCtlIv87kQLhoJ7QhTnAsGn3RAFo6TAIsJncaYCoiZQwAvFjMgQLHMtzCoBB+8SDiaq1mElPdHVdZXMpk3Ya6G8gkkjD6RjcTYyIg36ja1jeBsx1jCV6K5Tpbq1MvYe8NJOjAgxUU74CtScMkgMQNRaYJUMBBuFje074jSQAfNYdoOoJJvqpFwRqPnN7EgEgyCILC5kEKwEwbkjL6k7SMIyRBAghiRABjylYtAiCCQdI1IsG34Y/uXk6vJ7zlXUfex2GeFv7uoLR7SRGkFFuN4tadbHQ4XAFHiMTw1TQaXO3UPzwEu5LsJI7dcHMYzQL5TaSwuZkRmgG/PW+wfU3WI18409fhprtgPapcRE3AGYAWkCAPNMkTlgYCrUpkQTIgD1CnyhjIXY6Wi2kYmSyDtFgWJURJjNmPSQIyqD5dJJI45VVSF0Ayibkggx6EQBMjyme2ERJjRiOmQABYQDrMRv2B9MBX4VjR5jwlX3aofhajDykN10vgfaKN/eXTct4jxDRp1RSZyHtMKxVTAMM4EKYIOujCYtgQ5hw3tKVRUg1B9ojb+1QipTOU9QLEHQwIAO+NPj+VU6v/MCr7OnxAFVkdVI6wr2ZvK0r2N1O1sATo9ztc4kL4wP7cUAKudoA8qnSBJlokxewP44qVucVmBAXL3uXbTUaAX3A2wBDxPGqo1v21OM7ieewOmB6mY7DQHczocYVaq2fqLEzba9wDlghSCLbZgO95ackCB1fwyCouLSDlsSDJNviMBQ4mn+8M2cC4EwtNbXMkqS7GbeYX1y6mSlwjJZHZARbrY9RJAF1HUYAOoBN/SyKLQcxInMelZYN71r5mAi3qRY6y5BMgLclcwNrTlAOY5pHSNLttsDKHH1VuKsrrdAbQYggRciJ9NAL4jrMzEF6haCAwQ5ZM7QAQbaTY3J2w9+GaLzoZMyIAnL0wFEEm21pOHtSMzpNriALsVkxr6EAW10ACPh+DUCygNaGym5giCzGYkGdJloEg4WslpBsZ1FyR5TpGxBOpAm0gBKtNurSD1XJJkLeDA1YWO8sdgMOZSZuPuwYMyJI1AvE7aH1wGVzPoRr9wBEMGIIvtYtFoPxtiDwdww9m9QgENNtAZB9DYiR/XbE3iCnUZcoIMwR1XYQMpGbzTltrvAxa5DwzJSVSBBEsJBaDf5SJvMGR64CPiD9txJ+6lKkI3apxFGYkXJhj3xarcQWaoZiGYgiD77GBJ95QLHttaIaNPM5Y6VeNogditIVaxIt5cqyDpbC8O5ytJAZhJEFjJWRIMSARoJzbgACQkKQWESCGAsJEEQYnqbLvJtrMg4e6DecpAMm03uxItoJMG3yBxCvFCyjSMq2ykasBrGgOultYxYrN0sRMspBi1j5YgTmBGmkfEYCnRrSCLEnU3n3QCYhiTMAaypM3BwlUwGXZSbAEiYv0gx7xAA0tth/GUxJLRvadJYyRIkn06h1gk4yqvFNDFchzMZ1AmTEMutjMN91p2BAn8JN9nVJMzVMR/Io02Pf4zvjsR+DKpahUJiTUm03lEOpifw3+Z7AGPNKZekyi5MfkwPcbYGavJ6pIgBpknrCgmLGBHc3N/6lJOKwoifrtgB88irknbvDi+g1zAgwBHaDEbwUuS1typi13BUm+1igJ7fd0JMkqWkBpb8t4wpE/r88ANU+RVhEALFpLSY9RNzN7kmSb7lU8OODOVJtuDG8Dssk/iPkSKsafHHKcAOLyCqIMKTMtLg/ME6HQxcWEej05BUCxlp7AQbAaXBF7dhpaYwQYcv+mAHW5BVOmVTIuGn/tsBFrX0+Ye3IHI92REXlf4rH5ehuIGuN8GRhVOAHj4cfaPLESomJKgmCSJP5xcWxN/Y1SNRaYgxEmRECPy3OmNqcdOAxzyVv4fk0WIvePyEd7SRhE5PUH3f8xGw2A+O8T322cOAwGH/AGJUsOiJJJmDr0my7DS4iBrhP7AaCJXYfCARYZY3iO0/DG5jsBgryB5mac676kkt7ncyNPlrhF8PMIgpbvmPYH4mPX1vjfOEwAbxX7P1qOGK0wwJZSr1VOZmzsTAv1byfhjSXwy5Ms9M3mwIPmkychuRY6T+WCANhwwA7V8KsVCh0ygAXzHSdipF5ixHz0Ln8LanMsyCLH5iwmDvfYfIhjHNgB1vC9gM48uXRtIuBpIJJ1O8TacZ3/BEAxVEST5TrsTfuTpFiR8C84hqaYDH5VyscPTKAiC02BEWiLk7ADbTHYvVcdgP/9k="/>
          <p:cNvSpPr>
            <a:spLocks noChangeAspect="1" noChangeArrowheads="1"/>
          </p:cNvSpPr>
          <p:nvPr/>
        </p:nvSpPr>
        <p:spPr bwMode="auto">
          <a:xfrm>
            <a:off x="774157" y="-188005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 dirty="0"/>
          </a:p>
        </p:txBody>
      </p:sp>
      <p:sp>
        <p:nvSpPr>
          <p:cNvPr id="22533" name="AutoShape 43" descr="data:image/jpeg;base64,/9j/4AAQSkZJRgABAQAAAQABAAD/2wCEAAkGBhQSEBQUExQWFRUVGR4YFxgYGBgZGBoYHRkeGBgYGhgaGyYfFxkjGhogIC8gIycpLSwsFx8xNTIqNSYrLCkBCQoKBQUFDQUFDSkYEhgpKSkpKSkpKSkpKSkpKSkpKSkpKSkpKSkpKSkpKSkpKSkpKSkpKSkpKSkpKSkpKSkpKf/AABEIAKwAyAMBIgACEQEDEQH/xAAbAAABBQEBAAAAAAAAAAAAAAAGAQIDBAUAB//EAEIQAAIBAgQEAwUFBQYGAwEAAAECEQMhABIxQQQFIlEGMmETQnGB8CNSkaGxBxRicsEVM4KS0eEWJFOisvFDY3M0/8QAFAEBAAAAAAAAAAAAAAAAAAAAAP/EABQRAQAAAAAAAAAAAAAAAAAAAAD/2gAMAwEAAhEDEQA/APWOY8aKS5jMaWjfe+gxlf8AFCfcee0pImYN2k6TFzfTXFjxOv2a297a5jKZ3B07flrgaZrkRpE2lQdSTG0WA/hOwwBBV8RhQTkeBOmXtmjW5/SRtqjeJUmIbWPdjWBvvB/A4HHrMYIkhYAgFjEQQqi6sVFhbXW0YrVOIvOcTuobLMizBSZBmxECY9MAUHxKv3X0knpiLyZn0+eow8eI1JjK2sGcuo1sTpMgxpB7YEFqmJLFpkkSSAToQQWBEAN8z2g2fbSIzLJmIbWYtf8ATNcm4GgAmbn4EdD3Hp6ajXftGFfxABHQ9zGwvf49te18CL8YFBMi+4hdNe+41vrB0xQ4DmeZmJEgRfspImSBZbb2iNL4A5XxSluhzIkeX6Hx79ojDx4iU+68SBJ0+O9rRffYTgUSoAZkH1geYQB8wCFB2k6WxKtcdRMaemnV1GwiTIMdjM2kCB/FSD3G0+8usSwtJkD46HthvEeLAn/xuf8AEvoZsCYjMTYRl/iGBjjOJPkpKKtRjkRC0jMFE5jqFVFkm58ve+XS5+tfia3D+zqU3pE3dYV0DKLrAK+g9Qe4AHg8VC/2T21kqIJveYAsZmdJ7YkbxIAJKGP5hGnwk9jA29DgbWmABoJJUAiwk5WXKv3gDI2iTvDvaACY8x3J7ixjaDb+Y7zgN5/FQETTInu4F9h5LmZ/D8HN4pFoQ3ErLxINx7u4/UT6DleoLEWEe9AmRAsbnWxGp13y1eI4gKj5iEBBmWF2IzZrxJzCLTr2BgCr/i5dRTMaSXUiZC+7I1tr/UY4+LAI+zmRqG7mAfLZdbnt64CuG5v7RooGrxJkCaIqPlPpUjKkgSeoazHfY4fk3GVBenQ4cNqahNWpptSpEIDvdoBJ1wBAvi0/9InUEZr5vu+WZGkEDQ/DENTx1TDZShBgmC4DZRqwWJyxofQ7QTS4rkVOhRerxNatVUAStPLRViTlVAlHKSCzRDOReSbYq0OacPkqJRpLRZSrOiBASPM2Zx52yto0+acBup4sG1I7mQxP6LeTcRE7bSv/ABVePZGN+oyD2JiBb/yXAxR6BlJUQSpN7x0EmRc6MASRBFxiQQwkGCbgjUStjmAkGDcxa8ixwBAPF5JEUSZ0OeCZMLCxIJgn/AcR1PGI2QEd8zaAwTOSLRprr2xg0l2glJ3uJ1F7QRpoT1EEXJxySbjSAVGaTYDK0kCwJHfUnAF3DcT7RFYiJGkzFzvjsVuUCKCDsI7e8dtjvGOwFvxUPshp5t8usGBcgTtGuBPijBzKBM22bUmATN4y/DLbBZ4pX7NLkdY01nKxFp1m8f64EatPyiRImSbFbXiYKrBBDe8NZjAR8UmshbG+oEg2MqJFiBMR0zIN8R1+IbIynODBNzeRmAhbHtJgg4fWQkFcvlj0yE2ge/O2+2I6q9MZuki0r30MAQ0zroP1BlNyTO5OsObkWCkkLAkXvJOmG1uJCjWFAgknLYLf3TmAUA62LMCLEGFmVJzeXzHyiL5bAWPVH4ethHxD4giwhYi4WDBWNjc3E3knAbdXnadQJ19Wu1pUWgC2pAIkCJxl0eb06TsXYaz2kTfW2pPf8yMYScG8g16hogx0lc1Yk6dAjLJ++RPY4t0uULmyUkGdfMajsag0scihUb+GRl0OY6BtDxghOZUqvE3VGMT6gEXIBnYzHfEnDeJ6rEZKDn4lEJMyD1FcsCBpHbQRjUmAq5X6W1kyzEbwSGvFrA/ljYpcuSFAz9bAFskErIzJTzsWzxobCe24bvLOYew4ZuM4gQ2X2dFPPC5j63zuMx1kILkHGPwI4pXeplp56hDOXNQsOySEKrl3g637ZbvM2HE8QEUinR4UKEV0qIGcixykAhUAEfyj1xepcgJIh6M//m5J9ZYE67n8tggNPjLfacJS2ErUaALDpKgQNY+eKr+G+L4gmeNpHcG6iZNxlYmfWDvgp/sZ96lONYFKd+xgayZxqcr4AoBdvwRe2yj9T/XAee0v2Y8aCPt6RXT7NiGi8gB1AGvqbnBDwPgxKShm4T95q7mtWWoDe0KIQEzN1A/GxmqWw90wFThqrezXKiZYsin2YUbrkIIBGhggT+ctbiio/u3bvGS3x6pPpAOGcP0lwNAxPp1ANA+Zn54nDTp8sBV46j7amyPSDIwgjOt9CDM9JBEgzqBjB5pwIpI3TWlgSWYZ7KMxAKCNRP3jHoBguyQNsN4mnKERM4DzjgOJLQw1IOW95HSb3kwBpuAZEY0lIyxcmNBkIiBL3uZBIEC0wIIvlcKop1KqXhXzmLjK0E2Nj1KBprUAB1ONdacWUqRNxBIHum0wIaIgTaL3wDqjGnKtIIWcsnQQsqSR8xBAkXucV6lZDEEHLOxJEMAAx0gEAgmNCddYa/CTcWI264JHVlDW3MnWZm4w2rT1ZjmElhlzbAjpzXBMBQ23VIGgAv5K00EI0OYi0e8YI9I73jHYTkpmgu05iRM3zGb73/XHYC94tP2IuR1iCDBBgwQe41j00OBFahjMNurKtojRSxIGYlWsQbzMYLfF5+wGt3AOwhgRc7W/QabCFYqStx1MTNrlSAzi8CxJlibDWcB3E1TrNwSI2JI8wIM3EnuDHeDn1NczEkhZOpidYY2JhTa2w9cN5rzWmlIF6gpyBAY9U+g1IuRlEHQ6wcZHNeMrPRJpcPVakAftqqCjSKsBdS6qWmAYVdra4DG51z05SJ211BMkzBuSd9j2ERiv4eoAo9fLmf2vs0I88hVbKggkMxbzDttF8DiKD1HClpYmABGt9WItptbBDwNNaVI0kdhTXrq1IObM4AC01jpLhFCjUwSbCMAntVpkt5qskDKQVz2lUJPURPVUPYAeYnGvwHC8RxCgSVpCy5WKrAMdKAib+8xJPpOMzheAL1NACIAUGyLtTE6k3zNuSw1kk65by00lD1Xyot8s/wBAYFotffAA/ifw6eFpe2GcEGCTvO0TYQNI/rgnqZ6VCgcqrxVYIKQYWpUwMzsy/wArF2m5z012xYrJT4vikBn934aK1ckZQXH9ykxJmCzTsuNTkhNR34ypAesIpA2yUAZmNmc9Wukd8BJy3gFRSEpsczF2ZvMznVjO+gtoAANMbdFYibeg/AfriBJY2vv3P+1iPxxbRBaOpo9IH1GAkVIEnU99vzwvD1iThtQEtEFz+C+n8wtizQWNsvp9fWmAmjDK1SAf6YlJt9a4ocx4rKpJmACxgSYUFj87GMBDwzlsx7u0fAQg/NT+WNKksCcQ8s4IpTVWHUAM388S9/5ifkBi1AwDQcPJlcce2Hx0g4DzTnfDRxjL0j2i5bkLM5ytib3ULO0/CV9o5OhLkDqOuYwpBy3N8snQxvGLnimsQ7OJzIywMjlSUAMSFygkswN9zbtWMdWU5iGlDPVDQV21IA3Jkkn1CF6sBjlXKbTlNxewmQLhYsPd2JGJAmay2EkEbCc09QDGLExcCRE64ayRIzHN5V94ki1MQNhBk5ZyyRY3eaZspMCACCSNGOuxvm2tY7HAFPhxgeGQgz5r/wCI6xMHuJx2O8Ng/uykjLJYgdgTI+vXHYDV8UUQ1ITs6kQJO4kCDeDtgI4bg1q0G4mtVemgqNTNGgirUzo/slQ1HDMzmARlCRn1gTg28WGKI/nXtcdUi4I0+joRDklFW4ni+EqjorLT4tIJzB1ilVIaDDBlRoM7zMnAavhrhuE6jQoinUSA5cZqwuYLVWZ2Oh0bX1wPftO5nZacn7x11/2H1tgq5J4bp8KKmRmZqkZmaATExYbyxMm+POP2iuf3mpImIj4EWj8PrcAzgaWbiqUbGWmwCAZXYn+Wf97YJvYZ2VKN1JLhiLkub12tYmQEHurfWMYHI/PVPTEBDmMCWqAre21Mkg6gepOPSOW8NR4OmDXce0bqP3o1nX5z+mAn5PyRKFPO+0QNQuxOmv6wd8VOfc2BUan24KUVADFqgmAVJm+YEnaDO00eaeMPbBqdEZyy5VVBnN7EgATABmCPd0GH+H+Vjhmfi65ZnoqtGmGnMajCAqrqpMhbXktEkYDuacvNCgvCIc7ke04hwfM9ukXGpyqBNkX+LGeOdZ1cvmUNIkAnLAiB2vaItG2MfnPNay8VVZrMZpumkgG+k5SCJBHYCe97w9XauGK5VOdi5giJykQBbM4n8WtpgCzkPNGqMMrZgfeM3g5W3iM17XwWZHgS0Ai5UR+c+muM/wAOcqFIATJIzMT8Zy+gvOIvEvOcgIB0EknQDQljrF7RqbX2DaHFAdIJY63vbvOpgfphqVqlSchVUB/vD1lgLMaa2EAyM7WMaHXGPyPhXr0y9RStKoJYsCtSoDqiqbrRItJILCdjmxs1uIAgAAAQFA07AAbCLfIfIK1c1gYFUH/AinTWQhj8CR64rPSrMCGynrSm2USCGZZPVB0Ygx23xpcLwpJzHe/9R/rbtiWvCIT/APcv45lXb4/kMBbd8LT3xCWv8cSZvnbbtgFb6+OF2+tcNBuf1w72gCmdACT8Bc/lgBfnXBv7OrVQsDmYkScrBWIywCIaLgiDaDNoGOHrr7MAyQFKaDyqRFiw2qLa5gTrbBg3BBkls6sSWPW4gsSxXLOWBJERqDgR4nhwlSoCCVIDiCDoxzRIi4MxBnKx6iQMA415ULAUFQCCLQRmaSogEKoBW09MGJGGUHm5FiLMMoIEZNRbL1ZtRBYjYHHVaoNPVGJWSrRMgwPvEgCRIOvxgSJoDF8823YgljrpIZioM6wIE4Au8PLHDoDqC3/lMfLT4AY7DPDagcPaILvpOmbe5k7TvrhMBseLVmh360tEzc2AE/Qx5/xXG+x4nguKMwtX2VSdqfErlMTcgHqn0Py9A8Wkfu5360/GT6XI2+G2PPed8t9vw1anpmpm+4IkjSAD0tNoOa+2A9JZceV/tO4aOIk6FAR8h+P0fXB74Y5s3FcFw9fMuapTBeV0qL01NGHvgn54wv2jchqVuHL9EprGYsRN7Ef1wHl/hkRWqjUFf0qCIOo1j/F2M4O/HPDIafDAiWmmBOkZ1sRpB3uJjADyJQtcgkdVNvTylWuLzIBFvywYeM+PKvTqgWCkprbp8xO5B0G/fYhmcgqVKnNmagAKplUOUMqoCVLFSIjJb5CCJxvcMeG/eazNVX2HD1FqZqjS9Wp1LINuhXzHpkljaBrkeG+IPB8MzMpPE8WAQBPtBRvGYCCgczDAyBoIE4zKfBUlfNWZS51MQqnsijy6mw09dwTmqPxvEPWRT7IvBN5gEIWHoCRJ+MYMOQcjHCKgcaEuRoZMxc6wO/ri3y7mFOlTzKAwyiACsgWMATJOY3J39bYjfiH4smnQDswEMGGRE2Jd5t8BLdhgNXg/FNEqyK6hgSLmJHoTbQYm8LcqJB4msvU5zUlPujRXI2aPKDdQTEFsO8PeDaXD9bBatb/qMohTuKakQv8AMZY9xpjZ43iPX8/h3wEfGcb2/wBZ+f1OK3BcMXMkaet/07drYSnSzsPr5fXf0xscNSyqBgHrTjGa9Qs+QaJUZ29QD0CP5zPwT1to1akDA1zTm37tWJyNUNdzTVFYBiyjMIB90KSSYOu5IwG4FvP1/viDi+Z0qTqrtDOCQIJOUSSxA8q2N/Q9jitwvPabZJJplwCA8DcrlLaK4ZYIJGmA/i+Zs3N2KKXNOoEXtHskAGhkzn7zmftOAPK3NqSlAalMFwCgZ1UtItlDEEzPbfFPxFzIU6SpIDVnWmv8oZTVa2wS3xZRvgT4+gw43ICGp1uHFNsxUMFVmRQze+VmRb44bV4WpX5uczGmaVBWQEZlAZIqGneMpqXkTt2wBvUpzIA3m/x3+Y+tcCPiTgAHUxYnKRP3pEagTLa2uB2nBKOZ0/8AqJJjRgbk3AvfeMY/PXWqhC5zmFytNyNO5GUi5Hrpa2AwKNTMoJBJIKnNmZSxMsSsxDToNMhJiZK0CDmE28rHpYliC0QsAD3rQsgWAGGfvYIzEmW6zsdw5JMEtnJ6QYgrY4VcrSDAAs2xjSxAuLiQLiQSADcDDw7UJoCY8z6WHm7emOwnh3/+f4Mw/AxpJg2x2A3PFIJ4Zo1lY17+n+mPPzeD7onKcsiIymYEKJmBa4BjU49E8RqfYNBIMrFibz6XwDIskzqmmsizEMdSWI1HZBqMBD+zLiHX984QtlahW9ogsy5Khgx6CopuD/8AJp2L+IqlgabpJIgqIBIi5AZoqLb3TPcA4BuDrfu3O+HfyrxaPQawAz2j4faIv+bTv6HxXD51jpKnZhPwZSNxNpBwHgniXhjwvExJQoxZSVKsFBMnKwBIi0RBB9cEPOOHat7Cll6sxpgKxMFqgQqvpIJBJmBg28U8pWrwlYVlDexR/wCJkhCwZG95IjzAEQZJIxh/s/5C78Oj1c2jLnJIN1CkJEHMFlPae6GMGdAyK6UqnMeIk1DSqVVp0mRSfaN00hTVhamkggHdVkGxwV8H4IpoWBU1LnMmcogLCQPKc5FjAygZ95xtcu8O0KIQU6cCnemCzsEPdQzEA31AESYtizzHl/tKVRQcjuhUONVMZQwgglgND6C+AHk8C8MS6ha9LTMicSxR818pzKSCLaRZx3jG7SpoipTdERFMUmXpQXsBBmk5+MG8GbYs8PQVQFUQB3MnSJJ1Zo1JvacTkwI+Xpfv/pgKgcgssscptmJYwVDDqaSQCSLk6HbFSqSxgfR/rcYgo2eoFAA6RA90y5ygaABWVvjUxscLwwEH6/8Af+mAXhKGUfHf6+r4sFsKTiB6uA6pU+ETjyfx3zUvzFUWoWAVkU26XqLfKVgm4FySR8Bgj8X+MQoNOkb7t27idZx5g/Hn94pvIB9opEm3m3jaJ074D0NudkcMtWowap7NlqeYhwR051kSQ3vSR1OCRbAtyHjv+ZTKYzVKj9IzWASnYW+614m+N3w9xMEk0y9Jm6GqQcwgBgIBUSuq23xT8Kcvp0+KqUJe1SooyT0qKhZVJ1yldW0kwxgTgCHmfAqvGcMwUtnpVfMsgMrDUEgRDEySdTY2i9x3HpR/5ggj7CpSUqudCxcMgJWIJaLWA6tIJxm+Jab0GoM4QJmqKIsOuksSkmDKXyEqfQm83OHWpyqqAkAAMCJjoYMSLAG06XjAa3hPnVWrTU1HzBlUgiATIuAFAFmVhp2PqdLmKlhNyZ+ek/E9sDPhF6arTFMgzlOUxmB0mRqIJtFsF7AZfrtt8tsB5xx1KHZCLK3zKv1ECxJHnMRoTIw7gq4npN7k9SjQlT1G0CCCI3k3xqc7oRWEBuoZemR1eZRP8yi/rjKSlMML5bqRoGHlI0AMWiPfG2oF3h2BQgGRmN7HsBcEzYC+9tdcdhnhs/8AL/4iNSZ0vJM+nytbCYAl8ToDw7CARIkG413EXXuBgV4nhSFPVBA1yiR0hZJOqwLiwOU9OkFXiVZo7edTePvX+HafywItxt7QJgKs+6SL5l0mQRY3OoiwD/jzhGXhkrU5DcNUWqgOoZWGX1ANjqT6C5x6HwHGioqVEH2fEAVEuLF1FQofTW43mdZwH8zQPSqJYioMpiR1QYJCwoiCwJJm2zHEn7LuNarwC0pAfhWqUtp6lmif5QKjC+6jAFnM+HWpTZDpVApNGpVzlMHWYZh6ZidsWEphVCqoVQAFAiABYADYACIGKlB81XQjKpqKDED2hAWD6LmH+Jx2xcmPTAcLfnjsv1vhow8n6+eAZljFTj+JCgk6AFj6qAWIHyHzxPxFSBePr4YzOJompFMGM5JNp6EKlgRMXJRfWTG+AfynhdQ2q5VY3PUqIrfiwnG4uKPCg00PtI1ZsyyVuxa48ywDG4sL9p3qiAZEbHUH4HeLf5hgG8bxQRWZjAUT2/P5fnjzPxL4zNQsiGE011N/xv8AHTFv9o3iEgKitAkzcySNNvq+POqI9oWzMyhYAFwdRm10gECwmSCNDgLdSk1WGkLTk9Te8Jg5FuXusdpHyF7l/BUpE5gDM1GClyZt3yrEdI7Xm2NTkvhlqhD1BkW2VYgBQekQdAAN8b3EclVQOntbfXS43wFNKNWrTHD8JTU2GeoxNzEC5vm272vhvIeXMOOf2kioygxJgkSjGRscvznG/wAVxBo0QsQBqimPjnbWAJsPzxgcPX4s1S6LClRJK7AEiIsikCwPzIwDP2i8cH4mhTvlpU87gal6hBAmLEJTUk75wMb3LaHtOGqO65C6MGVhOWkVKlQQCQgXqFtZ81sCvLeGPE8VUr1JhqlpE2WAPgIA21wSeM6/2VLhkJmveplAJ9kpuLnQvA+FNsBN4FKjhqa2zGCIveASJ3N/rXBXNsDnIT/cqnkEytwwZVaSQWPTpJG7DY3359cBj+IeALISuuqkROYSykfA/wCmBZqwQzFjlYiW3uAL2CksBpEWmMFnOOdJTIQrmOXOTmCKiA5QWN5JbQAbbYFajSzZSQCOkwRGYkDv5agbvGbUTcCXw4IoH+dryTOn3iTfW97+pJ7C8haaTTrnJ9RIUiZEzEY7AEniRJoHTzJE+jDQ9/XTARUp2ygGAqiN4uzSSAARHu7gC4Jk18UtHDsbCGS5JAHULkgyAPQ4EasNAIJLAHLCyIJlQCIUaCTbSQYOAoVeHkEiCCwkSvoNgMiEwdROYAiRBzPBXF/u/M+KozC8VQNWmQCOumCwMNEEoz6jYeuNriK0jSmco1KgiQRmsCCBrNtAtrjGF4iqexfg+LMxw9QLUJgn2TjK2gI8uY3OpM6wA9PpKM1TsCqAeiKLX/iZvyw8mcdSBBYHXMZjS4Fx6HCsP1wDRr9fLDjYY5RH19euIOKfbf6E/n+WAgqHMfT5fQ3/AA9cTcHR+0c6BQKYE2mzP85Kr/g/BOHWAWbQS3yEkmPgPyxZ4dcqgRff+YyzfmTgHM0aYzuYcCWBKMUY6lSAGA1DAgqTHvRIteCcXSZwnEJKkDWJE/WkYDxTxPyypS4yoajs0EZDETSdDkaT5eqEaNL42vC/hE1L1QTTgqM3ZvcO4iQQTeUgxIwcVOW06z03qAEqjUagN8yMZve95/ztGLfAKqxRWGyrBJ9PKWjW1jgIKPCZFBbsF3uYyyJ7/Xcy8XwkdW501Mf7x+GLwoGZNzt6fAbH1wxqRHlBM+tvSTtgMdeHmzBSBczcCb/M4ZzF2/d6ip0qykDMeoysMzE6CNBHyxqmsbxDON4trcTF9YxWqsouM7ncQI+ZbSNNMB5zwvOnp50UA5F6mAFlm8mATa2NPkPBPxLDiqp6akQJIyovkB7gKJM3ljiXxhzZ2X2LZaat5iD7u4zRrP64jXmTDh6dGllIVesnNlyhTlFhNwCflfAFvKKAWn7SMue6gx009vm0Bj6Be2F4znFKnZnWbWmSdtN9++o74DvaO/8AePVaxOX+7ERBAVZKxkiCw8tu2L3B8JlEjIJAkgQP80ltwJLNZhYXgJub8TTrEBkYEWzZgls2YAgz7QZtiLEm94xQKiCokwpUAZgANfMwJLyAZhZ1Mxic0IlwCSFkCxvJsQAbCYkmx11OGsmoB7nbW8QG0aIgnX5DAbnhyfYEGDDHTynpBkdrz3+WOwnhw/Z1CIg1D3+6p3vvjsAT+J5/dmggHMkEzAhwZspP4bxF8A71AAtrQIzEASOsnpuDoQBaBpoSc+IGPsHi5ERAE+YaTAJ9DE4B6ovchVCySb3MgFgAuYaEHqK9R9cAqwaQK6QGByzMRaYEyQDJU3BPrilzXl/t+FqpJIKk6SZCBhMHNIJvPqTqDi/qJMWywMtgZkMLZje9ttLXDabAgdSysEGPK0yDJgjMX/EH1JDT8B8Sa3A0KocBmRUe2broj2JJmLwo0O/wjePEMq9Q6tJGbIdhdQWpz2KmNL4Df2euaVfj+FNgtRa6D+GoMrWj7yqdIGbBzOArUePVt4IiQ0AjtrYg9xIt6HHIkm+lvmDv8NMdXph4BCtr5gGH5yP/AFhq8Eq3QshjQXT/ACGw+Uak7nAScW3QV3aF+RMN/wBs4ezfhrihxS1ekgK+Vs33dmF1ZvUGVNu3eZuIyjrGXuZzJ388CB6sF7x2CxPb+nx/DDQ4YjY/U4gfi1izDsIIP9cLR4lTqB8RpfTXAWSo3E/WuHKANIHe2uImFyQY+uxxC1ZgYJX42+W+AsmoZiPxPzNsQ16gIuflt+GKNbjVUS7qo+IG3cmP/eMuvztIOTM5g+UMR2nMRHzAOvpgNqpxCjTX4gAevYf7YYOKpAWvGkS39ImcCHGc4r3y01prqWeTPYyAZn4bb4y+Uc1rcTWK1GYqvmAJSxO+Uhtz02GlxOAIvEicPWITIfbOwRC3SAQJaRM9Khm0trfTGdSo/Zi1ygJgAEM1PONSMuUwNTaCZmRyrSHFxVhEo0GcFVbWoGRnGRCtlIv87kQLhoJ7QhTnAsGn3RAFo6TAIsJncaYCoiZQwAvFjMgQLHMtzCoBB+8SDiaq1mElPdHVdZXMpk3Ya6G8gkkjD6RjcTYyIg36ja1jeBsx1jCV6K5Tpbq1MvYe8NJOjAgxUU74CtScMkgMQNRaYJUMBBuFje074jSQAfNYdoOoJJvqpFwRqPnN7EgEgyCILC5kEKwEwbkjL6k7SMIyRBAghiRABjylYtAiCCQdI1IsG34Y/uXk6vJ7zlXUfex2GeFv7uoLR7SRGkFFuN4tadbHQ4XAFHiMTw1TQaXO3UPzwEu5LsJI7dcHMYzQL5TaSwuZkRmgG/PW+wfU3WI18409fhprtgPapcRE3AGYAWkCAPNMkTlgYCrUpkQTIgD1CnyhjIXY6Wi2kYmSyDtFgWJURJjNmPSQIyqD5dJJI45VVSF0Ayibkggx6EQBMjyme2ERJjRiOmQABYQDrMRv2B9MBX4VjR5jwlX3aofhajDykN10vgfaKN/eXTct4jxDRp1RSZyHtMKxVTAMM4EKYIOujCYtgQ5hw3tKVRUg1B9ojb+1QipTOU9QLEHQwIAO+NPj+VU6v/MCr7OnxAFVkdVI6wr2ZvK0r2N1O1sATo9ztc4kL4wP7cUAKudoA8qnSBJlokxewP44qVucVmBAXL3uXbTUaAX3A2wBDxPGqo1v21OM7ieewOmB6mY7DQHczocYVaq2fqLEzba9wDlghSCLbZgO95ackCB1fwyCouLSDlsSDJNviMBQ4mn+8M2cC4EwtNbXMkqS7GbeYX1y6mSlwjJZHZARbrY9RJAF1HUYAOoBN/SyKLQcxInMelZYN71r5mAi3qRY6y5BMgLclcwNrTlAOY5pHSNLttsDKHH1VuKsrrdAbQYggRciJ9NAL4jrMzEF6haCAwQ5ZM7QAQbaTY3J2w9+GaLzoZMyIAnL0wFEEm21pOHtSMzpNriALsVkxr6EAW10ACPh+DUCygNaGym5giCzGYkGdJloEg4WslpBsZ1FyR5TpGxBOpAm0gBKtNurSD1XJJkLeDA1YWO8sdgMOZSZuPuwYMyJI1AvE7aH1wGVzPoRr9wBEMGIIvtYtFoPxtiDwdww9m9QgENNtAZB9DYiR/XbE3iCnUZcoIMwR1XYQMpGbzTltrvAxa5DwzJSVSBBEsJBaDf5SJvMGR64CPiD9txJ+6lKkI3apxFGYkXJhj3xarcQWaoZiGYgiD77GBJ95QLHttaIaNPM5Y6VeNogditIVaxIt5cqyDpbC8O5ytJAZhJEFjJWRIMSARoJzbgACQkKQWESCGAsJEEQYnqbLvJtrMg4e6DecpAMm03uxItoJMG3yBxCvFCyjSMq2ykasBrGgOultYxYrN0sRMspBi1j5YgTmBGmkfEYCnRrSCLEnU3n3QCYhiTMAaypM3BwlUwGXZSbAEiYv0gx7xAA0tth/GUxJLRvadJYyRIkn06h1gk4yqvFNDFchzMZ1AmTEMutjMN91p2BAn8JN9nVJMzVMR/Io02Pf4zvjsR+DKpahUJiTUm03lEOpifw3+Z7AGPNKZekyi5MfkwPcbYGavJ6pIgBpknrCgmLGBHc3N/6lJOKwoifrtgB88irknbvDi+g1zAgwBHaDEbwUuS1typi13BUm+1igJ7fd0JMkqWkBpb8t4wpE/r88ANU+RVhEALFpLSY9RNzN7kmSb7lU8OODOVJtuDG8Dssk/iPkSKsafHHKcAOLyCqIMKTMtLg/ME6HQxcWEej05BUCxlp7AQbAaXBF7dhpaYwQYcv+mAHW5BVOmVTIuGn/tsBFrX0+Ye3IHI92REXlf4rH5ehuIGuN8GRhVOAHj4cfaPLESomJKgmCSJP5xcWxN/Y1SNRaYgxEmRECPy3OmNqcdOAxzyVv4fk0WIvePyEd7SRhE5PUH3f8xGw2A+O8T322cOAwGH/AGJUsOiJJJmDr0my7DS4iBrhP7AaCJXYfCARYZY3iO0/DG5jsBgryB5mac676kkt7ncyNPlrhF8PMIgpbvmPYH4mPX1vjfOEwAbxX7P1qOGK0wwJZSr1VOZmzsTAv1byfhjSXwy5Ms9M3mwIPmkychuRY6T+WCANhwwA7V8KsVCh0ygAXzHSdipF5ixHz0Ln8LanMsyCLH5iwmDvfYfIhjHNgB1vC9gM48uXRtIuBpIJJ1O8TacZ3/BEAxVEST5TrsTfuTpFiR8C84hqaYDH5VyscPTKAiC02BEWiLk7ADbTHYvVcdgP/9k="/>
          <p:cNvSpPr>
            <a:spLocks noChangeAspect="1" noChangeArrowheads="1"/>
          </p:cNvSpPr>
          <p:nvPr/>
        </p:nvSpPr>
        <p:spPr bwMode="auto">
          <a:xfrm>
            <a:off x="774157" y="-188005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 dirty="0"/>
          </a:p>
        </p:txBody>
      </p:sp>
      <p:sp>
        <p:nvSpPr>
          <p:cNvPr id="22539" name="CasellaDiTesto 10"/>
          <p:cNvSpPr txBox="1">
            <a:spLocks noChangeArrowheads="1"/>
          </p:cNvSpPr>
          <p:nvPr/>
        </p:nvSpPr>
        <p:spPr bwMode="auto">
          <a:xfrm>
            <a:off x="4932040" y="5277089"/>
            <a:ext cx="38127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b="1" dirty="0"/>
              <a:t>Carlo Crespellani Porcella</a:t>
            </a:r>
          </a:p>
        </p:txBody>
      </p:sp>
      <p:sp>
        <p:nvSpPr>
          <p:cNvPr id="22540" name="Rettangolo 2"/>
          <p:cNvSpPr>
            <a:spLocks noChangeArrowheads="1"/>
          </p:cNvSpPr>
          <p:nvPr/>
        </p:nvSpPr>
        <p:spPr bwMode="auto">
          <a:xfrm>
            <a:off x="1003894" y="1681638"/>
            <a:ext cx="3884041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sz="3200" b="1" dirty="0" smtClean="0">
                <a:solidFill>
                  <a:srgbClr val="000000"/>
                </a:solidFill>
              </a:rPr>
              <a:t>Esperienze e Opportunità della</a:t>
            </a:r>
          </a:p>
          <a:p>
            <a:endParaRPr lang="it-IT" altLang="it-IT" sz="3200" b="1" dirty="0" smtClean="0">
              <a:solidFill>
                <a:srgbClr val="000000"/>
              </a:solidFill>
            </a:endParaRPr>
          </a:p>
          <a:p>
            <a:r>
              <a:rPr lang="it-IT" altLang="it-IT" sz="3200" b="1" dirty="0" smtClean="0">
                <a:solidFill>
                  <a:srgbClr val="000000"/>
                </a:solidFill>
              </a:rPr>
              <a:t>DEMOCRAZIA PARTECIPATIVA </a:t>
            </a:r>
            <a:endParaRPr lang="it-IT" altLang="it-IT" sz="3200" b="1" dirty="0">
              <a:solidFill>
                <a:srgbClr val="000000"/>
              </a:solidFill>
            </a:endParaRPr>
          </a:p>
          <a:p>
            <a:endParaRPr lang="it-IT" altLang="it-IT" sz="2000" b="1" dirty="0">
              <a:solidFill>
                <a:srgbClr val="000000"/>
              </a:solidFill>
            </a:endParaRPr>
          </a:p>
          <a:p>
            <a:endParaRPr lang="it-IT" altLang="it-IT" sz="2000" b="1" dirty="0">
              <a:solidFill>
                <a:srgbClr val="000000"/>
              </a:solidFill>
            </a:endParaRPr>
          </a:p>
          <a:p>
            <a:endParaRPr lang="it-IT" altLang="it-IT" sz="2000" b="1" dirty="0" smtClean="0">
              <a:solidFill>
                <a:srgbClr val="000000"/>
              </a:solidFill>
            </a:endParaRPr>
          </a:p>
          <a:p>
            <a:endParaRPr lang="it-IT" altLang="it-IT" sz="1600" b="1" dirty="0" smtClean="0">
              <a:solidFill>
                <a:srgbClr val="000000"/>
              </a:solidFill>
            </a:endParaRPr>
          </a:p>
          <a:p>
            <a:r>
              <a:rPr lang="it-IT" altLang="it-IT" sz="1600" b="1" dirty="0" smtClean="0">
                <a:solidFill>
                  <a:srgbClr val="000000"/>
                </a:solidFill>
              </a:rPr>
              <a:t>Cagliari,  4 Novembre 2015</a:t>
            </a:r>
            <a:endParaRPr lang="it-IT" altLang="it-IT" sz="1600" b="1" dirty="0">
              <a:solidFill>
                <a:srgbClr val="000000"/>
              </a:solidFill>
            </a:endParaRPr>
          </a:p>
        </p:txBody>
      </p:sp>
      <p:pic>
        <p:nvPicPr>
          <p:cNvPr id="16" name="Immagine 15" descr="Logo democraziadeliberativa3.png"/>
          <p:cNvPicPr>
            <a:picLocks noChangeAspect="1"/>
          </p:cNvPicPr>
          <p:nvPr/>
        </p:nvPicPr>
        <p:blipFill>
          <a:blip r:embed="rId2" cstate="print"/>
          <a:srcRect l="2709" t="30260" r="16296" b="41125"/>
          <a:stretch>
            <a:fillRect/>
          </a:stretch>
        </p:blipFill>
        <p:spPr>
          <a:xfrm>
            <a:off x="6823783" y="6379975"/>
            <a:ext cx="1420625" cy="376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magine 17" descr="logo democr partecip centrato.png"/>
          <p:cNvPicPr>
            <a:picLocks noChangeAspect="1"/>
          </p:cNvPicPr>
          <p:nvPr/>
        </p:nvPicPr>
        <p:blipFill>
          <a:blip r:embed="rId3" cstate="print"/>
          <a:srcRect l="19284" r="20072" b="17494"/>
          <a:stretch>
            <a:fillRect/>
          </a:stretch>
        </p:blipFill>
        <p:spPr>
          <a:xfrm>
            <a:off x="5364088" y="1681638"/>
            <a:ext cx="3008669" cy="3069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magine 26" descr="isola futura.pn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tretch>
            <a:fillRect/>
          </a:stretch>
        </p:blipFill>
        <p:spPr>
          <a:xfrm>
            <a:off x="7185042" y="319101"/>
            <a:ext cx="1057263" cy="256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Immagine 28" descr="lisola futura logo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lum bright="-16000" contrast="75000"/>
          </a:blip>
          <a:srcRect l="7142" t="8912" r="7142" b="10884"/>
          <a:stretch>
            <a:fillRect/>
          </a:stretch>
        </p:blipFill>
        <p:spPr>
          <a:xfrm>
            <a:off x="2524645" y="44624"/>
            <a:ext cx="931142" cy="669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Immagine 29" descr="arcoiris assoc social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99813" y="44226"/>
            <a:ext cx="565776" cy="63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Immagine 30" descr="arioiris assoc femm 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5557" y="42263"/>
            <a:ext cx="737440" cy="667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Immagine 31" descr="Logo democraziadeliberativa3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413" t="18827" r="22340" b="24693"/>
          <a:stretch>
            <a:fillRect/>
          </a:stretch>
        </p:blipFill>
        <p:spPr>
          <a:xfrm>
            <a:off x="3636439" y="42263"/>
            <a:ext cx="1125130" cy="669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CasellaDiTesto 21"/>
          <p:cNvSpPr txBox="1"/>
          <p:nvPr/>
        </p:nvSpPr>
        <p:spPr>
          <a:xfrm>
            <a:off x="7110637" y="116632"/>
            <a:ext cx="12057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dirty="0" smtClean="0"/>
              <a:t>Con il contributo della </a:t>
            </a:r>
            <a:endParaRPr lang="it-IT" sz="800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531892" y="22435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dirty="0" smtClean="0"/>
              <a:t>Un progetto</a:t>
            </a:r>
          </a:p>
          <a:p>
            <a:r>
              <a:rPr lang="it-IT" sz="800" dirty="0" smtClean="0"/>
              <a:t>a cura di </a:t>
            </a:r>
            <a:endParaRPr lang="it-IT" sz="80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5992645" y="6410356"/>
            <a:ext cx="1201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smtClean="0"/>
              <a:t>Informazioni e contenuti su: </a:t>
            </a:r>
            <a:endParaRPr lang="it-IT" sz="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 bwMode="auto">
          <a:xfrm>
            <a:off x="-35496" y="939852"/>
            <a:ext cx="9144000" cy="5110464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ttangolo 32"/>
          <p:cNvSpPr/>
          <p:nvPr/>
        </p:nvSpPr>
        <p:spPr bwMode="auto">
          <a:xfrm>
            <a:off x="594997" y="6264427"/>
            <a:ext cx="3749453" cy="593573"/>
          </a:xfrm>
          <a:prstGeom prst="rect">
            <a:avLst/>
          </a:prstGeom>
          <a:solidFill>
            <a:schemeClr val="bg1"/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532" name="AutoShape 41" descr="data:image/jpeg;base64,/9j/4AAQSkZJRgABAQAAAQABAAD/2wCEAAkGBhQSEBQUExQWFRUVGR4YFxgYGBgZGBoYHRkeGBgYGhgaGyYfFxkjGhogIC8gIycpLSwsFx8xNTIqNSYrLCkBCQoKBQUFDQUFDSkYEhgpKSkpKSkpKSkpKSkpKSkpKSkpKSkpKSkpKSkpKSkpKSkpKSkpKSkpKSkpKSkpKSkpKf/AABEIAKwAyAMBIgACEQEDEQH/xAAbAAABBQEBAAAAAAAAAAAAAAAGAQIDBAUAB//EAEIQAAIBAgQEAwUFBQYGAwEAAAECEQMhABIxQQQFIlEGMmETQnGB8CNSkaGxBxRicsEVM4KS0eEWJFOisvFDY3M0/8QAFAEBAAAAAAAAAAAAAAAAAAAAAP/EABQRAQAAAAAAAAAAAAAAAAAAAAD/2gAMAwEAAhEDEQA/APWOY8aKS5jMaWjfe+gxlf8AFCfcee0pImYN2k6TFzfTXFjxOv2a297a5jKZ3B07flrgaZrkRpE2lQdSTG0WA/hOwwBBV8RhQTkeBOmXtmjW5/SRtqjeJUmIbWPdjWBvvB/A4HHrMYIkhYAgFjEQQqi6sVFhbXW0YrVOIvOcTuobLMizBSZBmxECY9MAUHxKv3X0knpiLyZn0+eow8eI1JjK2sGcuo1sTpMgxpB7YEFqmJLFpkkSSAToQQWBEAN8z2g2fbSIzLJmIbWYtf8ATNcm4GgAmbn4EdD3Hp6ajXftGFfxABHQ9zGwvf49te18CL8YFBMi+4hdNe+41vrB0xQ4DmeZmJEgRfspImSBZbb2iNL4A5XxSluhzIkeX6Hx79ojDx4iU+68SBJ0+O9rRffYTgUSoAZkH1geYQB8wCFB2k6WxKtcdRMaemnV1GwiTIMdjM2kCB/FSD3G0+8usSwtJkD46HthvEeLAn/xuf8AEvoZsCYjMTYRl/iGBjjOJPkpKKtRjkRC0jMFE5jqFVFkm58ve+XS5+tfia3D+zqU3pE3dYV0DKLrAK+g9Qe4AHg8VC/2T21kqIJveYAsZmdJ7YkbxIAJKGP5hGnwk9jA29DgbWmABoJJUAiwk5WXKv3gDI2iTvDvaACY8x3J7ixjaDb+Y7zgN5/FQETTInu4F9h5LmZ/D8HN4pFoQ3ErLxINx7u4/UT6DleoLEWEe9AmRAsbnWxGp13y1eI4gKj5iEBBmWF2IzZrxJzCLTr2BgCr/i5dRTMaSXUiZC+7I1tr/UY4+LAI+zmRqG7mAfLZdbnt64CuG5v7RooGrxJkCaIqPlPpUjKkgSeoazHfY4fk3GVBenQ4cNqahNWpptSpEIDvdoBJ1wBAvi0/9InUEZr5vu+WZGkEDQ/DENTx1TDZShBgmC4DZRqwWJyxofQ7QTS4rkVOhRerxNatVUAStPLRViTlVAlHKSCzRDOReSbYq0OacPkqJRpLRZSrOiBASPM2Zx52yto0+acBup4sG1I7mQxP6LeTcRE7bSv/ABVePZGN+oyD2JiBb/yXAxR6BlJUQSpN7x0EmRc6MASRBFxiQQwkGCbgjUStjmAkGDcxa8ixwBAPF5JEUSZ0OeCZMLCxIJgn/AcR1PGI2QEd8zaAwTOSLRprr2xg0l2glJ3uJ1F7QRpoT1EEXJxySbjSAVGaTYDK0kCwJHfUnAF3DcT7RFYiJGkzFzvjsVuUCKCDsI7e8dtjvGOwFvxUPshp5t8usGBcgTtGuBPijBzKBM22bUmATN4y/DLbBZ4pX7NLkdY01nKxFp1m8f64EatPyiRImSbFbXiYKrBBDe8NZjAR8UmshbG+oEg2MqJFiBMR0zIN8R1+IbIynODBNzeRmAhbHtJgg4fWQkFcvlj0yE2ge/O2+2I6q9MZuki0r30MAQ0zroP1BlNyTO5OsObkWCkkLAkXvJOmG1uJCjWFAgknLYLf3TmAUA62LMCLEGFmVJzeXzHyiL5bAWPVH4ethHxD4giwhYi4WDBWNjc3E3knAbdXnadQJ19Wu1pUWgC2pAIkCJxl0eb06TsXYaz2kTfW2pPf8yMYScG8g16hogx0lc1Yk6dAjLJ++RPY4t0uULmyUkGdfMajsag0scihUb+GRl0OY6BtDxghOZUqvE3VGMT6gEXIBnYzHfEnDeJ6rEZKDn4lEJMyD1FcsCBpHbQRjUmAq5X6W1kyzEbwSGvFrA/ljYpcuSFAz9bAFskErIzJTzsWzxobCe24bvLOYew4ZuM4gQ2X2dFPPC5j63zuMx1kILkHGPwI4pXeplp56hDOXNQsOySEKrl3g637ZbvM2HE8QEUinR4UKEV0qIGcixykAhUAEfyj1xepcgJIh6M//m5J9ZYE67n8tggNPjLfacJS2ErUaALDpKgQNY+eKr+G+L4gmeNpHcG6iZNxlYmfWDvgp/sZ96lONYFKd+xgayZxqcr4AoBdvwRe2yj9T/XAee0v2Y8aCPt6RXT7NiGi8gB1AGvqbnBDwPgxKShm4T95q7mtWWoDe0KIQEzN1A/GxmqWw90wFThqrezXKiZYsin2YUbrkIIBGhggT+ctbiio/u3bvGS3x6pPpAOGcP0lwNAxPp1ANA+Zn54nDTp8sBV46j7amyPSDIwgjOt9CDM9JBEgzqBjB5pwIpI3TWlgSWYZ7KMxAKCNRP3jHoBguyQNsN4mnKERM4DzjgOJLQw1IOW95HSb3kwBpuAZEY0lIyxcmNBkIiBL3uZBIEC0wIIvlcKop1KqXhXzmLjK0E2Nj1KBprUAB1ONdacWUqRNxBIHum0wIaIgTaL3wDqjGnKtIIWcsnQQsqSR8xBAkXucV6lZDEEHLOxJEMAAx0gEAgmNCddYa/CTcWI264JHVlDW3MnWZm4w2rT1ZjmElhlzbAjpzXBMBQ23VIGgAv5K00EI0OYi0e8YI9I73jHYTkpmgu05iRM3zGb73/XHYC94tP2IuR1iCDBBgwQe41j00OBFahjMNurKtojRSxIGYlWsQbzMYLfF5+wGt3AOwhgRc7W/QabCFYqStx1MTNrlSAzi8CxJlibDWcB3E1TrNwSI2JI8wIM3EnuDHeDn1NczEkhZOpidYY2JhTa2w9cN5rzWmlIF6gpyBAY9U+g1IuRlEHQ6wcZHNeMrPRJpcPVakAftqqCjSKsBdS6qWmAYVdra4DG51z05SJ211BMkzBuSd9j2ERiv4eoAo9fLmf2vs0I88hVbKggkMxbzDttF8DiKD1HClpYmABGt9WItptbBDwNNaVI0kdhTXrq1IObM4AC01jpLhFCjUwSbCMAntVpkt5qskDKQVz2lUJPURPVUPYAeYnGvwHC8RxCgSVpCy5WKrAMdKAib+8xJPpOMzheAL1NACIAUGyLtTE6k3zNuSw1kk65by00lD1Xyot8s/wBAYFotffAA/ifw6eFpe2GcEGCTvO0TYQNI/rgnqZ6VCgcqrxVYIKQYWpUwMzsy/wArF2m5z012xYrJT4vikBn934aK1ckZQXH9ykxJmCzTsuNTkhNR34ypAesIpA2yUAZmNmc9Wukd8BJy3gFRSEpsczF2ZvMznVjO+gtoAANMbdFYibeg/AfriBJY2vv3P+1iPxxbRBaOpo9IH1GAkVIEnU99vzwvD1iThtQEtEFz+C+n8wtizQWNsvp9fWmAmjDK1SAf6YlJt9a4ocx4rKpJmACxgSYUFj87GMBDwzlsx7u0fAQg/NT+WNKksCcQ8s4IpTVWHUAM388S9/5ifkBi1AwDQcPJlcce2Hx0g4DzTnfDRxjL0j2i5bkLM5ytib3ULO0/CV9o5OhLkDqOuYwpBy3N8snQxvGLnimsQ7OJzIywMjlSUAMSFygkswN9zbtWMdWU5iGlDPVDQV21IA3Jkkn1CF6sBjlXKbTlNxewmQLhYsPd2JGJAmay2EkEbCc09QDGLExcCRE64ayRIzHN5V94ki1MQNhBk5ZyyRY3eaZspMCACCSNGOuxvm2tY7HAFPhxgeGQgz5r/wCI6xMHuJx2O8Ng/uykjLJYgdgTI+vXHYDV8UUQ1ITs6kQJO4kCDeDtgI4bg1q0G4mtVemgqNTNGgirUzo/slQ1HDMzmARlCRn1gTg28WGKI/nXtcdUi4I0+joRDklFW4ni+EqjorLT4tIJzB1ilVIaDDBlRoM7zMnAavhrhuE6jQoinUSA5cZqwuYLVWZ2Oh0bX1wPftO5nZacn7x11/2H1tgq5J4bp8KKmRmZqkZmaATExYbyxMm+POP2iuf3mpImIj4EWj8PrcAzgaWbiqUbGWmwCAZXYn+Wf97YJvYZ2VKN1JLhiLkub12tYmQEHurfWMYHI/PVPTEBDmMCWqAre21Mkg6gepOPSOW8NR4OmDXce0bqP3o1nX5z+mAn5PyRKFPO+0QNQuxOmv6wd8VOfc2BUan24KUVADFqgmAVJm+YEnaDO00eaeMPbBqdEZyy5VVBnN7EgATABmCPd0GH+H+Vjhmfi65ZnoqtGmGnMajCAqrqpMhbXktEkYDuacvNCgvCIc7ke04hwfM9ukXGpyqBNkX+LGeOdZ1cvmUNIkAnLAiB2vaItG2MfnPNay8VVZrMZpumkgG+k5SCJBHYCe97w9XauGK5VOdi5giJykQBbM4n8WtpgCzkPNGqMMrZgfeM3g5W3iM17XwWZHgS0Ai5UR+c+muM/wAOcqFIATJIzMT8Zy+gvOIvEvOcgIB0EknQDQljrF7RqbX2DaHFAdIJY63vbvOpgfphqVqlSchVUB/vD1lgLMaa2EAyM7WMaHXGPyPhXr0y9RStKoJYsCtSoDqiqbrRItJILCdjmxs1uIAgAAAQFA07AAbCLfIfIK1c1gYFUH/AinTWQhj8CR64rPSrMCGynrSm2USCGZZPVB0Ygx23xpcLwpJzHe/9R/rbtiWvCIT/APcv45lXb4/kMBbd8LT3xCWv8cSZvnbbtgFb6+OF2+tcNBuf1w72gCmdACT8Bc/lgBfnXBv7OrVQsDmYkScrBWIywCIaLgiDaDNoGOHrr7MAyQFKaDyqRFiw2qLa5gTrbBg3BBkls6sSWPW4gsSxXLOWBJERqDgR4nhwlSoCCVIDiCDoxzRIi4MxBnKx6iQMA415ULAUFQCCLQRmaSogEKoBW09MGJGGUHm5FiLMMoIEZNRbL1ZtRBYjYHHVaoNPVGJWSrRMgwPvEgCRIOvxgSJoDF8823YgljrpIZioM6wIE4Au8PLHDoDqC3/lMfLT4AY7DPDagcPaILvpOmbe5k7TvrhMBseLVmh360tEzc2AE/Qx5/xXG+x4nguKMwtX2VSdqfErlMTcgHqn0Py9A8Wkfu5360/GT6XI2+G2PPed8t9vw1anpmpm+4IkjSAD0tNoOa+2A9JZceV/tO4aOIk6FAR8h+P0fXB74Y5s3FcFw9fMuapTBeV0qL01NGHvgn54wv2jchqVuHL9EprGYsRN7Ef1wHl/hkRWqjUFf0qCIOo1j/F2M4O/HPDIafDAiWmmBOkZ1sRpB3uJjADyJQtcgkdVNvTylWuLzIBFvywYeM+PKvTqgWCkprbp8xO5B0G/fYhmcgqVKnNmagAKplUOUMqoCVLFSIjJb5CCJxvcMeG/eazNVX2HD1FqZqjS9Wp1LINuhXzHpkljaBrkeG+IPB8MzMpPE8WAQBPtBRvGYCCgczDAyBoIE4zKfBUlfNWZS51MQqnsijy6mw09dwTmqPxvEPWRT7IvBN5gEIWHoCRJ+MYMOQcjHCKgcaEuRoZMxc6wO/ri3y7mFOlTzKAwyiACsgWMATJOY3J39bYjfiH4smnQDswEMGGRE2Jd5t8BLdhgNXg/FNEqyK6hgSLmJHoTbQYm8LcqJB4msvU5zUlPujRXI2aPKDdQTEFsO8PeDaXD9bBatb/qMohTuKakQv8AMZY9xpjZ43iPX8/h3wEfGcb2/wBZ+f1OK3BcMXMkaet/07drYSnSzsPr5fXf0xscNSyqBgHrTjGa9Qs+QaJUZ29QD0CP5zPwT1to1akDA1zTm37tWJyNUNdzTVFYBiyjMIB90KSSYOu5IwG4FvP1/viDi+Z0qTqrtDOCQIJOUSSxA8q2N/Q9jitwvPabZJJplwCA8DcrlLaK4ZYIJGmA/i+Zs3N2KKXNOoEXtHskAGhkzn7zmftOAPK3NqSlAalMFwCgZ1UtItlDEEzPbfFPxFzIU6SpIDVnWmv8oZTVa2wS3xZRvgT4+gw43ICGp1uHFNsxUMFVmRQze+VmRb44bV4WpX5uczGmaVBWQEZlAZIqGneMpqXkTt2wBvUpzIA3m/x3+Y+tcCPiTgAHUxYnKRP3pEagTLa2uB2nBKOZ0/8AqJJjRgbk3AvfeMY/PXWqhC5zmFytNyNO5GUi5Hrpa2AwKNTMoJBJIKnNmZSxMsSsxDToNMhJiZK0CDmE28rHpYliC0QsAD3rQsgWAGGfvYIzEmW6zsdw5JMEtnJ6QYgrY4VcrSDAAs2xjSxAuLiQLiQSADcDDw7UJoCY8z6WHm7emOwnh3/+f4Mw/AxpJg2x2A3PFIJ4Zo1lY17+n+mPPzeD7onKcsiIymYEKJmBa4BjU49E8RqfYNBIMrFibz6XwDIskzqmmsizEMdSWI1HZBqMBD+zLiHX984QtlahW9ogsy5Khgx6CopuD/8AJp2L+IqlgabpJIgqIBIi5AZoqLb3TPcA4BuDrfu3O+HfyrxaPQawAz2j4faIv+bTv6HxXD51jpKnZhPwZSNxNpBwHgniXhjwvExJQoxZSVKsFBMnKwBIi0RBB9cEPOOHat7Cll6sxpgKxMFqgQqvpIJBJmBg28U8pWrwlYVlDexR/wCJkhCwZG95IjzAEQZJIxh/s/5C78Oj1c2jLnJIN1CkJEHMFlPae6GMGdAyK6UqnMeIk1DSqVVp0mRSfaN00hTVhamkggHdVkGxwV8H4IpoWBU1LnMmcogLCQPKc5FjAygZ95xtcu8O0KIQU6cCnemCzsEPdQzEA31AESYtizzHl/tKVRQcjuhUONVMZQwgglgND6C+AHk8C8MS6ha9LTMicSxR818pzKSCLaRZx3jG7SpoipTdERFMUmXpQXsBBmk5+MG8GbYs8PQVQFUQB3MnSJJ1Zo1JvacTkwI+Xpfv/pgKgcgssscptmJYwVDDqaSQCSLk6HbFSqSxgfR/rcYgo2eoFAA6RA90y5ygaABWVvjUxscLwwEH6/8Af+mAXhKGUfHf6+r4sFsKTiB6uA6pU+ETjyfx3zUvzFUWoWAVkU26XqLfKVgm4FySR8Bgj8X+MQoNOkb7t27idZx5g/Hn94pvIB9opEm3m3jaJ074D0NudkcMtWowap7NlqeYhwR051kSQ3vSR1OCRbAtyHjv+ZTKYzVKj9IzWASnYW+614m+N3w9xMEk0y9Jm6GqQcwgBgIBUSuq23xT8Kcvp0+KqUJe1SooyT0qKhZVJ1yldW0kwxgTgCHmfAqvGcMwUtnpVfMsgMrDUEgRDEySdTY2i9x3HpR/5ggj7CpSUqudCxcMgJWIJaLWA6tIJxm+Jab0GoM4QJmqKIsOuksSkmDKXyEqfQm83OHWpyqqAkAAMCJjoYMSLAG06XjAa3hPnVWrTU1HzBlUgiATIuAFAFmVhp2PqdLmKlhNyZ+ek/E9sDPhF6arTFMgzlOUxmB0mRqIJtFsF7AZfrtt8tsB5xx1KHZCLK3zKv1ECxJHnMRoTIw7gq4npN7k9SjQlT1G0CCCI3k3xqc7oRWEBuoZemR1eZRP8yi/rjKSlMML5bqRoGHlI0AMWiPfG2oF3h2BQgGRmN7HsBcEzYC+9tdcdhnhs/8AL/4iNSZ0vJM+nytbCYAl8ToDw7CARIkG413EXXuBgV4nhSFPVBA1yiR0hZJOqwLiwOU9OkFXiVZo7edTePvX+HafywItxt7QJgKs+6SL5l0mQRY3OoiwD/jzhGXhkrU5DcNUWqgOoZWGX1ANjqT6C5x6HwHGioqVEH2fEAVEuLF1FQofTW43mdZwH8zQPSqJYioMpiR1QYJCwoiCwJJm2zHEn7LuNarwC0pAfhWqUtp6lmif5QKjC+6jAFnM+HWpTZDpVApNGpVzlMHWYZh6ZidsWEphVCqoVQAFAiABYADYACIGKlB81XQjKpqKDED2hAWD6LmH+Jx2xcmPTAcLfnjsv1vhow8n6+eAZljFTj+JCgk6AFj6qAWIHyHzxPxFSBePr4YzOJompFMGM5JNp6EKlgRMXJRfWTG+AfynhdQ2q5VY3PUqIrfiwnG4uKPCg00PtI1ZsyyVuxa48ywDG4sL9p3qiAZEbHUH4HeLf5hgG8bxQRWZjAUT2/P5fnjzPxL4zNQsiGE011N/xv8AHTFv9o3iEgKitAkzcySNNvq+POqI9oWzMyhYAFwdRm10gECwmSCNDgLdSk1WGkLTk9Te8Jg5FuXusdpHyF7l/BUpE5gDM1GClyZt3yrEdI7Xm2NTkvhlqhD1BkW2VYgBQekQdAAN8b3EclVQOntbfXS43wFNKNWrTHD8JTU2GeoxNzEC5vm272vhvIeXMOOf2kioygxJgkSjGRscvznG/wAVxBo0QsQBqimPjnbWAJsPzxgcPX4s1S6LClRJK7AEiIsikCwPzIwDP2i8cH4mhTvlpU87gal6hBAmLEJTUk75wMb3LaHtOGqO65C6MGVhOWkVKlQQCQgXqFtZ81sCvLeGPE8VUr1JhqlpE2WAPgIA21wSeM6/2VLhkJmveplAJ9kpuLnQvA+FNsBN4FKjhqa2zGCIveASJ3N/rXBXNsDnIT/cqnkEytwwZVaSQWPTpJG7DY3359cBj+IeALISuuqkROYSykfA/wCmBZqwQzFjlYiW3uAL2CksBpEWmMFnOOdJTIQrmOXOTmCKiA5QWN5JbQAbbYFajSzZSQCOkwRGYkDv5agbvGbUTcCXw4IoH+dryTOn3iTfW97+pJ7C8haaTTrnJ9RIUiZEzEY7AEniRJoHTzJE+jDQ9/XTARUp2ygGAqiN4uzSSAARHu7gC4Jk18UtHDsbCGS5JAHULkgyAPQ4EasNAIJLAHLCyIJlQCIUaCTbSQYOAoVeHkEiCCwkSvoNgMiEwdROYAiRBzPBXF/u/M+KozC8VQNWmQCOumCwMNEEoz6jYeuNriK0jSmco1KgiQRmsCCBrNtAtrjGF4iqexfg+LMxw9QLUJgn2TjK2gI8uY3OpM6wA9PpKM1TsCqAeiKLX/iZvyw8mcdSBBYHXMZjS4Fx6HCsP1wDRr9fLDjYY5RH19euIOKfbf6E/n+WAgqHMfT5fQ3/AA9cTcHR+0c6BQKYE2mzP85Kr/g/BOHWAWbQS3yEkmPgPyxZ4dcqgRff+YyzfmTgHM0aYzuYcCWBKMUY6lSAGA1DAgqTHvRIteCcXSZwnEJKkDWJE/WkYDxTxPyypS4yoajs0EZDETSdDkaT5eqEaNL42vC/hE1L1QTTgqM3ZvcO4iQQTeUgxIwcVOW06z03qAEqjUagN8yMZve95/ztGLfAKqxRWGyrBJ9PKWjW1jgIKPCZFBbsF3uYyyJ7/Xcy8XwkdW501Mf7x+GLwoGZNzt6fAbH1wxqRHlBM+tvSTtgMdeHmzBSBczcCb/M4ZzF2/d6ip0qykDMeoysMzE6CNBHyxqmsbxDON4trcTF9YxWqsouM7ncQI+ZbSNNMB5zwvOnp50UA5F6mAFlm8mATa2NPkPBPxLDiqp6akQJIyovkB7gKJM3ljiXxhzZ2X2LZaat5iD7u4zRrP64jXmTDh6dGllIVesnNlyhTlFhNwCflfAFvKKAWn7SMue6gx009vm0Bj6Be2F4znFKnZnWbWmSdtN9++o74DvaO/8AePVaxOX+7ERBAVZKxkiCw8tu2L3B8JlEjIJAkgQP80ltwJLNZhYXgJub8TTrEBkYEWzZgls2YAgz7QZtiLEm94xQKiCokwpUAZgANfMwJLyAZhZ1Mxic0IlwCSFkCxvJsQAbCYkmx11OGsmoB7nbW8QG0aIgnX5DAbnhyfYEGDDHTynpBkdrz3+WOwnhw/Z1CIg1D3+6p3vvjsAT+J5/dmggHMkEzAhwZspP4bxF8A71AAtrQIzEASOsnpuDoQBaBpoSc+IGPsHi5ERAE+YaTAJ9DE4B6ovchVCySb3MgFgAuYaEHqK9R9cAqwaQK6QGByzMRaYEyQDJU3BPrilzXl/t+FqpJIKk6SZCBhMHNIJvPqTqDi/qJMWywMtgZkMLZje9ttLXDabAgdSysEGPK0yDJgjMX/EH1JDT8B8Sa3A0KocBmRUe2broj2JJmLwo0O/wjePEMq9Q6tJGbIdhdQWpz2KmNL4Df2euaVfj+FNgtRa6D+GoMrWj7yqdIGbBzOArUePVt4IiQ0AjtrYg9xIt6HHIkm+lvmDv8NMdXph4BCtr5gGH5yP/AFhq8Eq3QshjQXT/ACGw+Uak7nAScW3QV3aF+RMN/wBs4ezfhrihxS1ekgK+Vs33dmF1ZvUGVNu3eZuIyjrGXuZzJ388CB6sF7x2CxPb+nx/DDQ4YjY/U4gfi1izDsIIP9cLR4lTqB8RpfTXAWSo3E/WuHKANIHe2uImFyQY+uxxC1ZgYJX42+W+AsmoZiPxPzNsQ16gIuflt+GKNbjVUS7qo+IG3cmP/eMuvztIOTM5g+UMR2nMRHzAOvpgNqpxCjTX4gAevYf7YYOKpAWvGkS39ImcCHGc4r3y01prqWeTPYyAZn4bb4y+Uc1rcTWK1GYqvmAJSxO+Uhtz02GlxOAIvEicPWITIfbOwRC3SAQJaRM9Khm0trfTGdSo/Zi1ygJgAEM1PONSMuUwNTaCZmRyrSHFxVhEo0GcFVbWoGRnGRCtlIv87kQLhoJ7QhTnAsGn3RAFo6TAIsJncaYCoiZQwAvFjMgQLHMtzCoBB+8SDiaq1mElPdHVdZXMpk3Ya6G8gkkjD6RjcTYyIg36ja1jeBsx1jCV6K5Tpbq1MvYe8NJOjAgxUU74CtScMkgMQNRaYJUMBBuFje074jSQAfNYdoOoJJvqpFwRqPnN7EgEgyCILC5kEKwEwbkjL6k7SMIyRBAghiRABjylYtAiCCQdI1IsG34Y/uXk6vJ7zlXUfex2GeFv7uoLR7SRGkFFuN4tadbHQ4XAFHiMTw1TQaXO3UPzwEu5LsJI7dcHMYzQL5TaSwuZkRmgG/PW+wfU3WI18409fhprtgPapcRE3AGYAWkCAPNMkTlgYCrUpkQTIgD1CnyhjIXY6Wi2kYmSyDtFgWJURJjNmPSQIyqD5dJJI45VVSF0Ayibkggx6EQBMjyme2ERJjRiOmQABYQDrMRv2B9MBX4VjR5jwlX3aofhajDykN10vgfaKN/eXTct4jxDRp1RSZyHtMKxVTAMM4EKYIOujCYtgQ5hw3tKVRUg1B9ojb+1QipTOU9QLEHQwIAO+NPj+VU6v/MCr7OnxAFVkdVI6wr2ZvK0r2N1O1sATo9ztc4kL4wP7cUAKudoA8qnSBJlokxewP44qVucVmBAXL3uXbTUaAX3A2wBDxPGqo1v21OM7ieewOmB6mY7DQHczocYVaq2fqLEzba9wDlghSCLbZgO95ackCB1fwyCouLSDlsSDJNviMBQ4mn+8M2cC4EwtNbXMkqS7GbeYX1y6mSlwjJZHZARbrY9RJAF1HUYAOoBN/SyKLQcxInMelZYN71r5mAi3qRY6y5BMgLclcwNrTlAOY5pHSNLttsDKHH1VuKsrrdAbQYggRciJ9NAL4jrMzEF6haCAwQ5ZM7QAQbaTY3J2w9+GaLzoZMyIAnL0wFEEm21pOHtSMzpNriALsVkxr6EAW10ACPh+DUCygNaGym5giCzGYkGdJloEg4WslpBsZ1FyR5TpGxBOpAm0gBKtNurSD1XJJkLeDA1YWO8sdgMOZSZuPuwYMyJI1AvE7aH1wGVzPoRr9wBEMGIIvtYtFoPxtiDwdww9m9QgENNtAZB9DYiR/XbE3iCnUZcoIMwR1XYQMpGbzTltrvAxa5DwzJSVSBBEsJBaDf5SJvMGR64CPiD9txJ+6lKkI3apxFGYkXJhj3xarcQWaoZiGYgiD77GBJ95QLHttaIaNPM5Y6VeNogditIVaxIt5cqyDpbC8O5ytJAZhJEFjJWRIMSARoJzbgACQkKQWESCGAsJEEQYnqbLvJtrMg4e6DecpAMm03uxItoJMG3yBxCvFCyjSMq2ykasBrGgOultYxYrN0sRMspBi1j5YgTmBGmkfEYCnRrSCLEnU3n3QCYhiTMAaypM3BwlUwGXZSbAEiYv0gx7xAA0tth/GUxJLRvadJYyRIkn06h1gk4yqvFNDFchzMZ1AmTEMutjMN91p2BAn8JN9nVJMzVMR/Io02Pf4zvjsR+DKpahUJiTUm03lEOpifw3+Z7AGPNKZekyi5MfkwPcbYGavJ6pIgBpknrCgmLGBHc3N/6lJOKwoifrtgB88irknbvDi+g1zAgwBHaDEbwUuS1typi13BUm+1igJ7fd0JMkqWkBpb8t4wpE/r88ANU+RVhEALFpLSY9RNzN7kmSb7lU8OODOVJtuDG8Dssk/iPkSKsafHHKcAOLyCqIMKTMtLg/ME6HQxcWEej05BUCxlp7AQbAaXBF7dhpaYwQYcv+mAHW5BVOmVTIuGn/tsBFrX0+Ye3IHI92REXlf4rH5ehuIGuN8GRhVOAHj4cfaPLESomJKgmCSJP5xcWxN/Y1SNRaYgxEmRECPy3OmNqcdOAxzyVv4fk0WIvePyEd7SRhE5PUH3f8xGw2A+O8T322cOAwGH/AGJUsOiJJJmDr0my7DS4iBrhP7AaCJXYfCARYZY3iO0/DG5jsBgryB5mac676kkt7ncyNPlrhF8PMIgpbvmPYH4mPX1vjfOEwAbxX7P1qOGK0wwJZSr1VOZmzsTAv1byfhjSXwy5Ms9M3mwIPmkychuRY6T+WCANhwwA7V8KsVCh0ygAXzHSdipF5ixHz0Ln8LanMsyCLH5iwmDvfYfIhjHNgB1vC9gM48uXRtIuBpIJJ1O8TacZ3/BEAxVEST5TrsTfuTpFiR8C84hqaYDH5VyscPTKAiC02BEWiLk7ADbTHYvVcdgP/9k=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 dirty="0"/>
          </a:p>
        </p:txBody>
      </p:sp>
      <p:sp>
        <p:nvSpPr>
          <p:cNvPr id="22533" name="AutoShape 43" descr="data:image/jpeg;base64,/9j/4AAQSkZJRgABAQAAAQABAAD/2wCEAAkGBhQSEBQUExQWFRUVGR4YFxgYGBgZGBoYHRkeGBgYGhgaGyYfFxkjGhogIC8gIycpLSwsFx8xNTIqNSYrLCkBCQoKBQUFDQUFDSkYEhgpKSkpKSkpKSkpKSkpKSkpKSkpKSkpKSkpKSkpKSkpKSkpKSkpKSkpKSkpKSkpKSkpKf/AABEIAKwAyAMBIgACEQEDEQH/xAAbAAABBQEBAAAAAAAAAAAAAAAGAQIDBAUAB//EAEIQAAIBAgQEAwUFBQYGAwEAAAECEQMhABIxQQQFIlEGMmETQnGB8CNSkaGxBxRicsEVM4KS0eEWJFOisvFDY3M0/8QAFAEBAAAAAAAAAAAAAAAAAAAAAP/EABQRAQAAAAAAAAAAAAAAAAAAAAD/2gAMAwEAAhEDEQA/APWOY8aKS5jMaWjfe+gxlf8AFCfcee0pImYN2k6TFzfTXFjxOv2a297a5jKZ3B07flrgaZrkRpE2lQdSTG0WA/hOwwBBV8RhQTkeBOmXtmjW5/SRtqjeJUmIbWPdjWBvvB/A4HHrMYIkhYAgFjEQQqi6sVFhbXW0YrVOIvOcTuobLMizBSZBmxECY9MAUHxKv3X0knpiLyZn0+eow8eI1JjK2sGcuo1sTpMgxpB7YEFqmJLFpkkSSAToQQWBEAN8z2g2fbSIzLJmIbWYtf8ATNcm4GgAmbn4EdD3Hp6ajXftGFfxABHQ9zGwvf49te18CL8YFBMi+4hdNe+41vrB0xQ4DmeZmJEgRfspImSBZbb2iNL4A5XxSluhzIkeX6Hx79ojDx4iU+68SBJ0+O9rRffYTgUSoAZkH1geYQB8wCFB2k6WxKtcdRMaemnV1GwiTIMdjM2kCB/FSD3G0+8usSwtJkD46HthvEeLAn/xuf8AEvoZsCYjMTYRl/iGBjjOJPkpKKtRjkRC0jMFE5jqFVFkm58ve+XS5+tfia3D+zqU3pE3dYV0DKLrAK+g9Qe4AHg8VC/2T21kqIJveYAsZmdJ7YkbxIAJKGP5hGnwk9jA29DgbWmABoJJUAiwk5WXKv3gDI2iTvDvaACY8x3J7ixjaDb+Y7zgN5/FQETTInu4F9h5LmZ/D8HN4pFoQ3ErLxINx7u4/UT6DleoLEWEe9AmRAsbnWxGp13y1eI4gKj5iEBBmWF2IzZrxJzCLTr2BgCr/i5dRTMaSXUiZC+7I1tr/UY4+LAI+zmRqG7mAfLZdbnt64CuG5v7RooGrxJkCaIqPlPpUjKkgSeoazHfY4fk3GVBenQ4cNqahNWpptSpEIDvdoBJ1wBAvi0/9InUEZr5vu+WZGkEDQ/DENTx1TDZShBgmC4DZRqwWJyxofQ7QTS4rkVOhRerxNatVUAStPLRViTlVAlHKSCzRDOReSbYq0OacPkqJRpLRZSrOiBASPM2Zx52yto0+acBup4sG1I7mQxP6LeTcRE7bSv/ABVePZGN+oyD2JiBb/yXAxR6BlJUQSpN7x0EmRc6MASRBFxiQQwkGCbgjUStjmAkGDcxa8ixwBAPF5JEUSZ0OeCZMLCxIJgn/AcR1PGI2QEd8zaAwTOSLRprr2xg0l2glJ3uJ1F7QRpoT1EEXJxySbjSAVGaTYDK0kCwJHfUnAF3DcT7RFYiJGkzFzvjsVuUCKCDsI7e8dtjvGOwFvxUPshp5t8usGBcgTtGuBPijBzKBM22bUmATN4y/DLbBZ4pX7NLkdY01nKxFp1m8f64EatPyiRImSbFbXiYKrBBDe8NZjAR8UmshbG+oEg2MqJFiBMR0zIN8R1+IbIynODBNzeRmAhbHtJgg4fWQkFcvlj0yE2ge/O2+2I6q9MZuki0r30MAQ0zroP1BlNyTO5OsObkWCkkLAkXvJOmG1uJCjWFAgknLYLf3TmAUA62LMCLEGFmVJzeXzHyiL5bAWPVH4ethHxD4giwhYi4WDBWNjc3E3knAbdXnadQJ19Wu1pUWgC2pAIkCJxl0eb06TsXYaz2kTfW2pPf8yMYScG8g16hogx0lc1Yk6dAjLJ++RPY4t0uULmyUkGdfMajsag0scihUb+GRl0OY6BtDxghOZUqvE3VGMT6gEXIBnYzHfEnDeJ6rEZKDn4lEJMyD1FcsCBpHbQRjUmAq5X6W1kyzEbwSGvFrA/ljYpcuSFAz9bAFskErIzJTzsWzxobCe24bvLOYew4ZuM4gQ2X2dFPPC5j63zuMx1kILkHGPwI4pXeplp56hDOXNQsOySEKrl3g637ZbvM2HE8QEUinR4UKEV0qIGcixykAhUAEfyj1xepcgJIh6M//m5J9ZYE67n8tggNPjLfacJS2ErUaALDpKgQNY+eKr+G+L4gmeNpHcG6iZNxlYmfWDvgp/sZ96lONYFKd+xgayZxqcr4AoBdvwRe2yj9T/XAee0v2Y8aCPt6RXT7NiGi8gB1AGvqbnBDwPgxKShm4T95q7mtWWoDe0KIQEzN1A/GxmqWw90wFThqrezXKiZYsin2YUbrkIIBGhggT+ctbiio/u3bvGS3x6pPpAOGcP0lwNAxPp1ANA+Zn54nDTp8sBV46j7amyPSDIwgjOt9CDM9JBEgzqBjB5pwIpI3TWlgSWYZ7KMxAKCNRP3jHoBguyQNsN4mnKERM4DzjgOJLQw1IOW95HSb3kwBpuAZEY0lIyxcmNBkIiBL3uZBIEC0wIIvlcKop1KqXhXzmLjK0E2Nj1KBprUAB1ONdacWUqRNxBIHum0wIaIgTaL3wDqjGnKtIIWcsnQQsqSR8xBAkXucV6lZDEEHLOxJEMAAx0gEAgmNCddYa/CTcWI264JHVlDW3MnWZm4w2rT1ZjmElhlzbAjpzXBMBQ23VIGgAv5K00EI0OYi0e8YI9I73jHYTkpmgu05iRM3zGb73/XHYC94tP2IuR1iCDBBgwQe41j00OBFahjMNurKtojRSxIGYlWsQbzMYLfF5+wGt3AOwhgRc7W/QabCFYqStx1MTNrlSAzi8CxJlibDWcB3E1TrNwSI2JI8wIM3EnuDHeDn1NczEkhZOpidYY2JhTa2w9cN5rzWmlIF6gpyBAY9U+g1IuRlEHQ6wcZHNeMrPRJpcPVakAftqqCjSKsBdS6qWmAYVdra4DG51z05SJ211BMkzBuSd9j2ERiv4eoAo9fLmf2vs0I88hVbKggkMxbzDttF8DiKD1HClpYmABGt9WItptbBDwNNaVI0kdhTXrq1IObM4AC01jpLhFCjUwSbCMAntVpkt5qskDKQVz2lUJPURPVUPYAeYnGvwHC8RxCgSVpCy5WKrAMdKAib+8xJPpOMzheAL1NACIAUGyLtTE6k3zNuSw1kk65by00lD1Xyot8s/wBAYFotffAA/ifw6eFpe2GcEGCTvO0TYQNI/rgnqZ6VCgcqrxVYIKQYWpUwMzsy/wArF2m5z012xYrJT4vikBn934aK1ckZQXH9ykxJmCzTsuNTkhNR34ypAesIpA2yUAZmNmc9Wukd8BJy3gFRSEpsczF2ZvMznVjO+gtoAANMbdFYibeg/AfriBJY2vv3P+1iPxxbRBaOpo9IH1GAkVIEnU99vzwvD1iThtQEtEFz+C+n8wtizQWNsvp9fWmAmjDK1SAf6YlJt9a4ocx4rKpJmACxgSYUFj87GMBDwzlsx7u0fAQg/NT+WNKksCcQ8s4IpTVWHUAM388S9/5ifkBi1AwDQcPJlcce2Hx0g4DzTnfDRxjL0j2i5bkLM5ytib3ULO0/CV9o5OhLkDqOuYwpBy3N8snQxvGLnimsQ7OJzIywMjlSUAMSFygkswN9zbtWMdWU5iGlDPVDQV21IA3Jkkn1CF6sBjlXKbTlNxewmQLhYsPd2JGJAmay2EkEbCc09QDGLExcCRE64ayRIzHN5V94ki1MQNhBk5ZyyRY3eaZspMCACCSNGOuxvm2tY7HAFPhxgeGQgz5r/wCI6xMHuJx2O8Ng/uykjLJYgdgTI+vXHYDV8UUQ1ITs6kQJO4kCDeDtgI4bg1q0G4mtVemgqNTNGgirUzo/slQ1HDMzmARlCRn1gTg28WGKI/nXtcdUi4I0+joRDklFW4ni+EqjorLT4tIJzB1ilVIaDDBlRoM7zMnAavhrhuE6jQoinUSA5cZqwuYLVWZ2Oh0bX1wPftO5nZacn7x11/2H1tgq5J4bp8KKmRmZqkZmaATExYbyxMm+POP2iuf3mpImIj4EWj8PrcAzgaWbiqUbGWmwCAZXYn+Wf97YJvYZ2VKN1JLhiLkub12tYmQEHurfWMYHI/PVPTEBDmMCWqAre21Mkg6gepOPSOW8NR4OmDXce0bqP3o1nX5z+mAn5PyRKFPO+0QNQuxOmv6wd8VOfc2BUan24KUVADFqgmAVJm+YEnaDO00eaeMPbBqdEZyy5VVBnN7EgATABmCPd0GH+H+Vjhmfi65ZnoqtGmGnMajCAqrqpMhbXktEkYDuacvNCgvCIc7ke04hwfM9ukXGpyqBNkX+LGeOdZ1cvmUNIkAnLAiB2vaItG2MfnPNay8VVZrMZpumkgG+k5SCJBHYCe97w9XauGK5VOdi5giJykQBbM4n8WtpgCzkPNGqMMrZgfeM3g5W3iM17XwWZHgS0Ai5UR+c+muM/wAOcqFIATJIzMT8Zy+gvOIvEvOcgIB0EknQDQljrF7RqbX2DaHFAdIJY63vbvOpgfphqVqlSchVUB/vD1lgLMaa2EAyM7WMaHXGPyPhXr0y9RStKoJYsCtSoDqiqbrRItJILCdjmxs1uIAgAAAQFA07AAbCLfIfIK1c1gYFUH/AinTWQhj8CR64rPSrMCGynrSm2USCGZZPVB0Ygx23xpcLwpJzHe/9R/rbtiWvCIT/APcv45lXb4/kMBbd8LT3xCWv8cSZvnbbtgFb6+OF2+tcNBuf1w72gCmdACT8Bc/lgBfnXBv7OrVQsDmYkScrBWIywCIaLgiDaDNoGOHrr7MAyQFKaDyqRFiw2qLa5gTrbBg3BBkls6sSWPW4gsSxXLOWBJERqDgR4nhwlSoCCVIDiCDoxzRIi4MxBnKx6iQMA415ULAUFQCCLQRmaSogEKoBW09MGJGGUHm5FiLMMoIEZNRbL1ZtRBYjYHHVaoNPVGJWSrRMgwPvEgCRIOvxgSJoDF8823YgljrpIZioM6wIE4Au8PLHDoDqC3/lMfLT4AY7DPDagcPaILvpOmbe5k7TvrhMBseLVmh360tEzc2AE/Qx5/xXG+x4nguKMwtX2VSdqfErlMTcgHqn0Py9A8Wkfu5360/GT6XI2+G2PPed8t9vw1anpmpm+4IkjSAD0tNoOa+2A9JZceV/tO4aOIk6FAR8h+P0fXB74Y5s3FcFw9fMuapTBeV0qL01NGHvgn54wv2jchqVuHL9EprGYsRN7Ef1wHl/hkRWqjUFf0qCIOo1j/F2M4O/HPDIafDAiWmmBOkZ1sRpB3uJjADyJQtcgkdVNvTylWuLzIBFvywYeM+PKvTqgWCkprbp8xO5B0G/fYhmcgqVKnNmagAKplUOUMqoCVLFSIjJb5CCJxvcMeG/eazNVX2HD1FqZqjS9Wp1LINuhXzHpkljaBrkeG+IPB8MzMpPE8WAQBPtBRvGYCCgczDAyBoIE4zKfBUlfNWZS51MQqnsijy6mw09dwTmqPxvEPWRT7IvBN5gEIWHoCRJ+MYMOQcjHCKgcaEuRoZMxc6wO/ri3y7mFOlTzKAwyiACsgWMATJOY3J39bYjfiH4smnQDswEMGGRE2Jd5t8BLdhgNXg/FNEqyK6hgSLmJHoTbQYm8LcqJB4msvU5zUlPujRXI2aPKDdQTEFsO8PeDaXD9bBatb/qMohTuKakQv8AMZY9xpjZ43iPX8/h3wEfGcb2/wBZ+f1OK3BcMXMkaet/07drYSnSzsPr5fXf0xscNSyqBgHrTjGa9Qs+QaJUZ29QD0CP5zPwT1to1akDA1zTm37tWJyNUNdzTVFYBiyjMIB90KSSYOu5IwG4FvP1/viDi+Z0qTqrtDOCQIJOUSSxA8q2N/Q9jitwvPabZJJplwCA8DcrlLaK4ZYIJGmA/i+Zs3N2KKXNOoEXtHskAGhkzn7zmftOAPK3NqSlAalMFwCgZ1UtItlDEEzPbfFPxFzIU6SpIDVnWmv8oZTVa2wS3xZRvgT4+gw43ICGp1uHFNsxUMFVmRQze+VmRb44bV4WpX5uczGmaVBWQEZlAZIqGneMpqXkTt2wBvUpzIA3m/x3+Y+tcCPiTgAHUxYnKRP3pEagTLa2uB2nBKOZ0/8AqJJjRgbk3AvfeMY/PXWqhC5zmFytNyNO5GUi5Hrpa2AwKNTMoJBJIKnNmZSxMsSsxDToNMhJiZK0CDmE28rHpYliC0QsAD3rQsgWAGGfvYIzEmW6zsdw5JMEtnJ6QYgrY4VcrSDAAs2xjSxAuLiQLiQSADcDDw7UJoCY8z6WHm7emOwnh3/+f4Mw/AxpJg2x2A3PFIJ4Zo1lY17+n+mPPzeD7onKcsiIymYEKJmBa4BjU49E8RqfYNBIMrFibz6XwDIskzqmmsizEMdSWI1HZBqMBD+zLiHX984QtlahW9ogsy5Khgx6CopuD/8AJp2L+IqlgabpJIgqIBIi5AZoqLb3TPcA4BuDrfu3O+HfyrxaPQawAz2j4faIv+bTv6HxXD51jpKnZhPwZSNxNpBwHgniXhjwvExJQoxZSVKsFBMnKwBIi0RBB9cEPOOHat7Cll6sxpgKxMFqgQqvpIJBJmBg28U8pWrwlYVlDexR/wCJkhCwZG95IjzAEQZJIxh/s/5C78Oj1c2jLnJIN1CkJEHMFlPae6GMGdAyK6UqnMeIk1DSqVVp0mRSfaN00hTVhamkggHdVkGxwV8H4IpoWBU1LnMmcogLCQPKc5FjAygZ95xtcu8O0KIQU6cCnemCzsEPdQzEA31AESYtizzHl/tKVRQcjuhUONVMZQwgglgND6C+AHk8C8MS6ha9LTMicSxR818pzKSCLaRZx3jG7SpoipTdERFMUmXpQXsBBmk5+MG8GbYs8PQVQFUQB3MnSJJ1Zo1JvacTkwI+Xpfv/pgKgcgssscptmJYwVDDqaSQCSLk6HbFSqSxgfR/rcYgo2eoFAA6RA90y5ygaABWVvjUxscLwwEH6/8Af+mAXhKGUfHf6+r4sFsKTiB6uA6pU+ETjyfx3zUvzFUWoWAVkU26XqLfKVgm4FySR8Bgj8X+MQoNOkb7t27idZx5g/Hn94pvIB9opEm3m3jaJ074D0NudkcMtWowap7NlqeYhwR051kSQ3vSR1OCRbAtyHjv+ZTKYzVKj9IzWASnYW+614m+N3w9xMEk0y9Jm6GqQcwgBgIBUSuq23xT8Kcvp0+KqUJe1SooyT0qKhZVJ1yldW0kwxgTgCHmfAqvGcMwUtnpVfMsgMrDUEgRDEySdTY2i9x3HpR/5ggj7CpSUqudCxcMgJWIJaLWA6tIJxm+Jab0GoM4QJmqKIsOuksSkmDKXyEqfQm83OHWpyqqAkAAMCJjoYMSLAG06XjAa3hPnVWrTU1HzBlUgiATIuAFAFmVhp2PqdLmKlhNyZ+ek/E9sDPhF6arTFMgzlOUxmB0mRqIJtFsF7AZfrtt8tsB5xx1KHZCLK3zKv1ECxJHnMRoTIw7gq4npN7k9SjQlT1G0CCCI3k3xqc7oRWEBuoZemR1eZRP8yi/rjKSlMML5bqRoGHlI0AMWiPfG2oF3h2BQgGRmN7HsBcEzYC+9tdcdhnhs/8AL/4iNSZ0vJM+nytbCYAl8ToDw7CARIkG413EXXuBgV4nhSFPVBA1yiR0hZJOqwLiwOU9OkFXiVZo7edTePvX+HafywItxt7QJgKs+6SL5l0mQRY3OoiwD/jzhGXhkrU5DcNUWqgOoZWGX1ANjqT6C5x6HwHGioqVEH2fEAVEuLF1FQofTW43mdZwH8zQPSqJYioMpiR1QYJCwoiCwJJm2zHEn7LuNarwC0pAfhWqUtp6lmif5QKjC+6jAFnM+HWpTZDpVApNGpVzlMHWYZh6ZidsWEphVCqoVQAFAiABYADYACIGKlB81XQjKpqKDED2hAWD6LmH+Jx2xcmPTAcLfnjsv1vhow8n6+eAZljFTj+JCgk6AFj6qAWIHyHzxPxFSBePr4YzOJompFMGM5JNp6EKlgRMXJRfWTG+AfynhdQ2q5VY3PUqIrfiwnG4uKPCg00PtI1ZsyyVuxa48ywDG4sL9p3qiAZEbHUH4HeLf5hgG8bxQRWZjAUT2/P5fnjzPxL4zNQsiGE011N/xv8AHTFv9o3iEgKitAkzcySNNvq+POqI9oWzMyhYAFwdRm10gECwmSCNDgLdSk1WGkLTk9Te8Jg5FuXusdpHyF7l/BUpE5gDM1GClyZt3yrEdI7Xm2NTkvhlqhD1BkW2VYgBQekQdAAN8b3EclVQOntbfXS43wFNKNWrTHD8JTU2GeoxNzEC5vm272vhvIeXMOOf2kioygxJgkSjGRscvznG/wAVxBo0QsQBqimPjnbWAJsPzxgcPX4s1S6LClRJK7AEiIsikCwPzIwDP2i8cH4mhTvlpU87gal6hBAmLEJTUk75wMb3LaHtOGqO65C6MGVhOWkVKlQQCQgXqFtZ81sCvLeGPE8VUr1JhqlpE2WAPgIA21wSeM6/2VLhkJmveplAJ9kpuLnQvA+FNsBN4FKjhqa2zGCIveASJ3N/rXBXNsDnIT/cqnkEytwwZVaSQWPTpJG7DY3359cBj+IeALISuuqkROYSykfA/wCmBZqwQzFjlYiW3uAL2CksBpEWmMFnOOdJTIQrmOXOTmCKiA5QWN5JbQAbbYFajSzZSQCOkwRGYkDv5agbvGbUTcCXw4IoH+dryTOn3iTfW97+pJ7C8haaTTrnJ9RIUiZEzEY7AEniRJoHTzJE+jDQ9/XTARUp2ygGAqiN4uzSSAARHu7gC4Jk18UtHDsbCGS5JAHULkgyAPQ4EasNAIJLAHLCyIJlQCIUaCTbSQYOAoVeHkEiCCwkSvoNgMiEwdROYAiRBzPBXF/u/M+KozC8VQNWmQCOumCwMNEEoz6jYeuNriK0jSmco1KgiQRmsCCBrNtAtrjGF4iqexfg+LMxw9QLUJgn2TjK2gI8uY3OpM6wA9PpKM1TsCqAeiKLX/iZvyw8mcdSBBYHXMZjS4Fx6HCsP1wDRr9fLDjYY5RH19euIOKfbf6E/n+WAgqHMfT5fQ3/AA9cTcHR+0c6BQKYE2mzP85Kr/g/BOHWAWbQS3yEkmPgPyxZ4dcqgRff+YyzfmTgHM0aYzuYcCWBKMUY6lSAGA1DAgqTHvRIteCcXSZwnEJKkDWJE/WkYDxTxPyypS4yoajs0EZDETSdDkaT5eqEaNL42vC/hE1L1QTTgqM3ZvcO4iQQTeUgxIwcVOW06z03qAEqjUagN8yMZve95/ztGLfAKqxRWGyrBJ9PKWjW1jgIKPCZFBbsF3uYyyJ7/Xcy8XwkdW501Mf7x+GLwoGZNzt6fAbH1wxqRHlBM+tvSTtgMdeHmzBSBczcCb/M4ZzF2/d6ip0qykDMeoysMzE6CNBHyxqmsbxDON4trcTF9YxWqsouM7ncQI+ZbSNNMB5zwvOnp50UA5F6mAFlm8mATa2NPkPBPxLDiqp6akQJIyovkB7gKJM3ljiXxhzZ2X2LZaat5iD7u4zRrP64jXmTDh6dGllIVesnNlyhTlFhNwCflfAFvKKAWn7SMue6gx009vm0Bj6Be2F4znFKnZnWbWmSdtN9++o74DvaO/8AePVaxOX+7ERBAVZKxkiCw8tu2L3B8JlEjIJAkgQP80ltwJLNZhYXgJub8TTrEBkYEWzZgls2YAgz7QZtiLEm94xQKiCokwpUAZgANfMwJLyAZhZ1Mxic0IlwCSFkCxvJsQAbCYkmx11OGsmoB7nbW8QG0aIgnX5DAbnhyfYEGDDHTynpBkdrz3+WOwnhw/Z1CIg1D3+6p3vvjsAT+J5/dmggHMkEzAhwZspP4bxF8A71AAtrQIzEASOsnpuDoQBaBpoSc+IGPsHi5ERAE+YaTAJ9DE4B6ovchVCySb3MgFgAuYaEHqK9R9cAqwaQK6QGByzMRaYEyQDJU3BPrilzXl/t+FqpJIKk6SZCBhMHNIJvPqTqDi/qJMWywMtgZkMLZje9ttLXDabAgdSysEGPK0yDJgjMX/EH1JDT8B8Sa3A0KocBmRUe2broj2JJmLwo0O/wjePEMq9Q6tJGbIdhdQWpz2KmNL4Df2euaVfj+FNgtRa6D+GoMrWj7yqdIGbBzOArUePVt4IiQ0AjtrYg9xIt6HHIkm+lvmDv8NMdXph4BCtr5gGH5yP/AFhq8Eq3QshjQXT/ACGw+Uak7nAScW3QV3aF+RMN/wBs4ezfhrihxS1ekgK+Vs33dmF1ZvUGVNu3eZuIyjrGXuZzJ388CB6sF7x2CxPb+nx/DDQ4YjY/U4gfi1izDsIIP9cLR4lTqB8RpfTXAWSo3E/WuHKANIHe2uImFyQY+uxxC1ZgYJX42+W+AsmoZiPxPzNsQ16gIuflt+GKNbjVUS7qo+IG3cmP/eMuvztIOTM5g+UMR2nMRHzAOvpgNqpxCjTX4gAevYf7YYOKpAWvGkS39ImcCHGc4r3y01prqWeTPYyAZn4bb4y+Uc1rcTWK1GYqvmAJSxO+Uhtz02GlxOAIvEicPWITIfbOwRC3SAQJaRM9Khm0trfTGdSo/Zi1ygJgAEM1PONSMuUwNTaCZmRyrSHFxVhEo0GcFVbWoGRnGRCtlIv87kQLhoJ7QhTnAsGn3RAFo6TAIsJncaYCoiZQwAvFjMgQLHMtzCoBB+8SDiaq1mElPdHVdZXMpk3Ya6G8gkkjD6RjcTYyIg36ja1jeBsx1jCV6K5Tpbq1MvYe8NJOjAgxUU74CtScMkgMQNRaYJUMBBuFje074jSQAfNYdoOoJJvqpFwRqPnN7EgEgyCILC5kEKwEwbkjL6k7SMIyRBAghiRABjylYtAiCCQdI1IsG34Y/uXk6vJ7zlXUfex2GeFv7uoLR7SRGkFFuN4tadbHQ4XAFHiMTw1TQaXO3UPzwEu5LsJI7dcHMYzQL5TaSwuZkRmgG/PW+wfU3WI18409fhprtgPapcRE3AGYAWkCAPNMkTlgYCrUpkQTIgD1CnyhjIXY6Wi2kYmSyDtFgWJURJjNmPSQIyqD5dJJI45VVSF0Ayibkggx6EQBMjyme2ERJjRiOmQABYQDrMRv2B9MBX4VjR5jwlX3aofhajDykN10vgfaKN/eXTct4jxDRp1RSZyHtMKxVTAMM4EKYIOujCYtgQ5hw3tKVRUg1B9ojb+1QipTOU9QLEHQwIAO+NPj+VU6v/MCr7OnxAFVkdVI6wr2ZvK0r2N1O1sATo9ztc4kL4wP7cUAKudoA8qnSBJlokxewP44qVucVmBAXL3uXbTUaAX3A2wBDxPGqo1v21OM7ieewOmB6mY7DQHczocYVaq2fqLEzba9wDlghSCLbZgO95ackCB1fwyCouLSDlsSDJNviMBQ4mn+8M2cC4EwtNbXMkqS7GbeYX1y6mSlwjJZHZARbrY9RJAF1HUYAOoBN/SyKLQcxInMelZYN71r5mAi3qRY6y5BMgLclcwNrTlAOY5pHSNLttsDKHH1VuKsrrdAbQYggRciJ9NAL4jrMzEF6haCAwQ5ZM7QAQbaTY3J2w9+GaLzoZMyIAnL0wFEEm21pOHtSMzpNriALsVkxr6EAW10ACPh+DUCygNaGym5giCzGYkGdJloEg4WslpBsZ1FyR5TpGxBOpAm0gBKtNurSD1XJJkLeDA1YWO8sdgMOZSZuPuwYMyJI1AvE7aH1wGVzPoRr9wBEMGIIvtYtFoPxtiDwdww9m9QgENNtAZB9DYiR/XbE3iCnUZcoIMwR1XYQMpGbzTltrvAxa5DwzJSVSBBEsJBaDf5SJvMGR64CPiD9txJ+6lKkI3apxFGYkXJhj3xarcQWaoZiGYgiD77GBJ95QLHttaIaNPM5Y6VeNogditIVaxIt5cqyDpbC8O5ytJAZhJEFjJWRIMSARoJzbgACQkKQWESCGAsJEEQYnqbLvJtrMg4e6DecpAMm03uxItoJMG3yBxCvFCyjSMq2ykasBrGgOultYxYrN0sRMspBi1j5YgTmBGmkfEYCnRrSCLEnU3n3QCYhiTMAaypM3BwlUwGXZSbAEiYv0gx7xAA0tth/GUxJLRvadJYyRIkn06h1gk4yqvFNDFchzMZ1AmTEMutjMN91p2BAn8JN9nVJMzVMR/Io02Pf4zvjsR+DKpahUJiTUm03lEOpifw3+Z7AGPNKZekyi5MfkwPcbYGavJ6pIgBpknrCgmLGBHc3N/6lJOKwoifrtgB88irknbvDi+g1zAgwBHaDEbwUuS1typi13BUm+1igJ7fd0JMkqWkBpb8t4wpE/r88ANU+RVhEALFpLSY9RNzN7kmSb7lU8OODOVJtuDG8Dssk/iPkSKsafHHKcAOLyCqIMKTMtLg/ME6HQxcWEej05BUCxlp7AQbAaXBF7dhpaYwQYcv+mAHW5BVOmVTIuGn/tsBFrX0+Ye3IHI92REXlf4rH5ehuIGuN8GRhVOAHj4cfaPLESomJKgmCSJP5xcWxN/Y1SNRaYgxEmRECPy3OmNqcdOAxzyVv4fk0WIvePyEd7SRhE5PUH3f8xGw2A+O8T322cOAwGH/AGJUsOiJJJmDr0my7DS4iBrhP7AaCJXYfCARYZY3iO0/DG5jsBgryB5mac676kkt7ncyNPlrhF8PMIgpbvmPYH4mPX1vjfOEwAbxX7P1qOGK0wwJZSr1VOZmzsTAv1byfhjSXwy5Ms9M3mwIPmkychuRY6T+WCANhwwA7V8KsVCh0ygAXzHSdipF5ixHz0Ln8LanMsyCLH5iwmDvfYfIhjHNgB1vC9gM48uXRtIuBpIJJ1O8TacZ3/BEAxVEST5TrsTfuTpFiR8C84hqaYDH5VyscPTKAiC02BEWiLk7ADbTHYvVcdgP/9k="/>
          <p:cNvSpPr>
            <a:spLocks noChangeAspect="1" noChangeArrowheads="1"/>
          </p:cNvSpPr>
          <p:nvPr/>
        </p:nvSpPr>
        <p:spPr bwMode="auto">
          <a:xfrm>
            <a:off x="15398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altLang="it-IT" dirty="0"/>
          </a:p>
        </p:txBody>
      </p:sp>
      <p:sp>
        <p:nvSpPr>
          <p:cNvPr id="22534" name="Rettangolo 46"/>
          <p:cNvSpPr>
            <a:spLocks noChangeArrowheads="1"/>
          </p:cNvSpPr>
          <p:nvPr/>
        </p:nvSpPr>
        <p:spPr bwMode="auto">
          <a:xfrm>
            <a:off x="6588224" y="4977026"/>
            <a:ext cx="221561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it-IT" sz="1100" b="1" dirty="0"/>
              <a:t>Drawing Hands by </a:t>
            </a:r>
            <a:endParaRPr lang="en-US" altLang="it-IT" sz="1100" b="1" dirty="0" smtClean="0"/>
          </a:p>
          <a:p>
            <a:pPr algn="r"/>
            <a:r>
              <a:rPr lang="en-US" altLang="it-IT" sz="1100" b="1" dirty="0" smtClean="0"/>
              <a:t>M</a:t>
            </a:r>
            <a:r>
              <a:rPr lang="en-US" altLang="it-IT" sz="1100" b="1" dirty="0"/>
              <a:t>. C. Escher, 1948, Lithograph.</a:t>
            </a:r>
            <a:endParaRPr lang="it-IT" altLang="it-IT" sz="1100" b="1" dirty="0"/>
          </a:p>
        </p:txBody>
      </p:sp>
      <p:grpSp>
        <p:nvGrpSpPr>
          <p:cNvPr id="2" name="Gruppo 14"/>
          <p:cNvGrpSpPr/>
          <p:nvPr/>
        </p:nvGrpSpPr>
        <p:grpSpPr>
          <a:xfrm>
            <a:off x="223310" y="939852"/>
            <a:ext cx="5356802" cy="5110464"/>
            <a:chOff x="4133726" y="1196752"/>
            <a:chExt cx="4830762" cy="4176712"/>
          </a:xfrm>
        </p:grpSpPr>
        <p:pic>
          <p:nvPicPr>
            <p:cNvPr id="50223" name="Picture 47" descr="File:DrawingHands.jpg"/>
            <p:cNvPicPr>
              <a:picLocks noChangeAspect="1" noChangeArrowheads="1"/>
            </p:cNvPicPr>
            <p:nvPr/>
          </p:nvPicPr>
          <p:blipFill>
            <a:blip r:embed="rId2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4133726" y="1196752"/>
              <a:ext cx="4830762" cy="41767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3046" name="CasellaDiTesto 44"/>
            <p:cNvSpPr txBox="1">
              <a:spLocks noChangeArrowheads="1"/>
            </p:cNvSpPr>
            <p:nvPr/>
          </p:nvSpPr>
          <p:spPr bwMode="auto">
            <a:xfrm rot="9791713">
              <a:off x="4862097" y="3168721"/>
              <a:ext cx="3611872" cy="301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it-IT" b="1" dirty="0">
                  <a:solidFill>
                    <a:srgbClr val="FF0000"/>
                  </a:solidFill>
                  <a:latin typeface="Rockwell" pitchFamily="18" charset="0"/>
                  <a:cs typeface="Times New Roman" pitchFamily="18" charset="0"/>
                </a:rPr>
                <a:t>Democrazia partecipativa</a:t>
              </a:r>
            </a:p>
          </p:txBody>
        </p:sp>
        <p:sp>
          <p:nvSpPr>
            <p:cNvPr id="7" name="CasellaDiTesto 44"/>
            <p:cNvSpPr txBox="1">
              <a:spLocks noChangeArrowheads="1"/>
            </p:cNvSpPr>
            <p:nvPr/>
          </p:nvSpPr>
          <p:spPr bwMode="auto">
            <a:xfrm rot="20556988">
              <a:off x="4687695" y="3037374"/>
              <a:ext cx="3382963" cy="254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it-IT" b="1" dirty="0">
                  <a:latin typeface="Rockwell" pitchFamily="18" charset="0"/>
                  <a:cs typeface="Times New Roman" pitchFamily="18" charset="0"/>
                </a:rPr>
                <a:t>Democrazia rappresentativa</a:t>
              </a:r>
            </a:p>
          </p:txBody>
        </p:sp>
      </p:grpSp>
      <p:pic>
        <p:nvPicPr>
          <p:cNvPr id="29" name="Immagine 28" descr="lisola futura log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lum bright="-16000" contrast="75000"/>
          </a:blip>
          <a:srcRect l="7142" t="8912" r="7142" b="10884"/>
          <a:stretch>
            <a:fillRect/>
          </a:stretch>
        </p:blipFill>
        <p:spPr>
          <a:xfrm>
            <a:off x="1442705" y="6264427"/>
            <a:ext cx="853492" cy="593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Immagine 29" descr="arcoiris assoc social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997" y="6264074"/>
            <a:ext cx="549591" cy="593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Immagine 30" descr="arioiris assoc femm 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70898" y="6264427"/>
            <a:ext cx="673552" cy="589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Immagine 31" descr="Logo democraziadeliberativa3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413" t="18827" r="22340" b="24693"/>
          <a:stretch>
            <a:fillRect/>
          </a:stretch>
        </p:blipFill>
        <p:spPr>
          <a:xfrm>
            <a:off x="2461784" y="6262333"/>
            <a:ext cx="1031303" cy="593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CasellaDiTesto 24"/>
          <p:cNvSpPr txBox="1"/>
          <p:nvPr/>
        </p:nvSpPr>
        <p:spPr>
          <a:xfrm>
            <a:off x="5796136" y="1438372"/>
            <a:ext cx="30077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b="1" dirty="0" smtClean="0"/>
              <a:t>La complementarietà della democrazia rappresentativa e partecipativa</a:t>
            </a:r>
            <a:endParaRPr lang="it-IT" sz="2000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Crespellani Porcella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/>
          <p:nvPr/>
        </p:nvSpPr>
        <p:spPr bwMode="auto">
          <a:xfrm>
            <a:off x="0" y="1003300"/>
            <a:ext cx="9099550" cy="501015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Crespellani Porcella</a:t>
            </a:r>
          </a:p>
        </p:txBody>
      </p:sp>
      <p:sp>
        <p:nvSpPr>
          <p:cNvPr id="17" name="Rettangolo 5"/>
          <p:cNvSpPr>
            <a:spLocks noChangeArrowheads="1"/>
          </p:cNvSpPr>
          <p:nvPr/>
        </p:nvSpPr>
        <p:spPr bwMode="auto">
          <a:xfrm>
            <a:off x="-36513" y="668338"/>
            <a:ext cx="9180513" cy="5648325"/>
          </a:xfrm>
          <a:prstGeom prst="rect">
            <a:avLst/>
          </a:prstGeom>
          <a:solidFill>
            <a:schemeClr val="bg1">
              <a:alpha val="52940"/>
            </a:schemeClr>
          </a:solidFill>
          <a:ln w="12700" cap="rnd" algn="ctr">
            <a:solidFill>
              <a:schemeClr val="tx1"/>
            </a:solidFill>
            <a:prstDash val="sysDot"/>
            <a:round/>
            <a:headEnd/>
            <a:tailEnd type="arrow" w="med" len="med"/>
          </a:ln>
          <a:effectLst>
            <a:outerShdw dist="38100" dir="2700000" algn="tl" rotWithShape="0">
              <a:srgbClr val="000000">
                <a:alpha val="0"/>
              </a:srgbClr>
            </a:outerShdw>
          </a:effectLst>
        </p:spPr>
        <p:txBody>
          <a:bodyPr lIns="90000" tIns="46800" rIns="90000" bIns="46800"/>
          <a:lstStyle/>
          <a:p>
            <a:endParaRPr lang="it-IT" altLang="it-IT" dirty="0">
              <a:solidFill>
                <a:srgbClr val="000000"/>
              </a:solidFill>
            </a:endParaRPr>
          </a:p>
        </p:txBody>
      </p:sp>
      <p:sp>
        <p:nvSpPr>
          <p:cNvPr id="18" name="Rettangolo 17"/>
          <p:cNvSpPr/>
          <p:nvPr/>
        </p:nvSpPr>
        <p:spPr bwMode="auto">
          <a:xfrm>
            <a:off x="6367463" y="2830513"/>
            <a:ext cx="2236787" cy="9398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19" name="Rettangolo 18"/>
          <p:cNvSpPr/>
          <p:nvPr/>
        </p:nvSpPr>
        <p:spPr bwMode="auto">
          <a:xfrm>
            <a:off x="3708400" y="850900"/>
            <a:ext cx="4895850" cy="1979613"/>
          </a:xfrm>
          <a:prstGeom prst="rect">
            <a:avLst/>
          </a:prstGeom>
          <a:solidFill>
            <a:srgbClr val="FFFFCC">
              <a:alpha val="80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361950" y="3770313"/>
            <a:ext cx="4867275" cy="2538412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it-IT" sz="2400" b="1" dirty="0">
              <a:solidFill>
                <a:srgbClr val="000000"/>
              </a:solidFill>
            </a:endParaRPr>
          </a:p>
        </p:txBody>
      </p:sp>
      <p:sp>
        <p:nvSpPr>
          <p:cNvPr id="21" name="Freccia curva 20"/>
          <p:cNvSpPr/>
          <p:nvPr/>
        </p:nvSpPr>
        <p:spPr bwMode="auto">
          <a:xfrm>
            <a:off x="873125" y="1298575"/>
            <a:ext cx="3263900" cy="3906838"/>
          </a:xfrm>
          <a:prstGeom prst="bentArrow">
            <a:avLst>
              <a:gd name="adj1" fmla="val 21378"/>
              <a:gd name="adj2" fmla="val 25000"/>
              <a:gd name="adj3" fmla="val 30289"/>
              <a:gd name="adj4" fmla="val 18984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22" name="Ovale 21"/>
          <p:cNvSpPr/>
          <p:nvPr/>
        </p:nvSpPr>
        <p:spPr bwMode="auto">
          <a:xfrm>
            <a:off x="5719763" y="5154613"/>
            <a:ext cx="1301750" cy="1090612"/>
          </a:xfrm>
          <a:prstGeom prst="ellipse">
            <a:avLst/>
          </a:prstGeom>
          <a:solidFill>
            <a:schemeClr val="bg1">
              <a:alpha val="90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292100" dist="38100" dir="2700000" algn="tl" rotWithShape="0">
              <a:prstClr val="black">
                <a:alpha val="18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23" name="CasellaDiTesto 4"/>
          <p:cNvSpPr txBox="1">
            <a:spLocks noChangeArrowheads="1"/>
          </p:cNvSpPr>
          <p:nvPr/>
        </p:nvSpPr>
        <p:spPr bwMode="auto">
          <a:xfrm>
            <a:off x="2051050" y="5783263"/>
            <a:ext cx="1635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t-IT" altLang="it-IT" sz="2400" b="1" dirty="0">
                <a:solidFill>
                  <a:srgbClr val="000000"/>
                </a:solidFill>
                <a:latin typeface="Calibri" pitchFamily="34" charset="0"/>
              </a:rPr>
              <a:t>Cittadini</a:t>
            </a:r>
          </a:p>
        </p:txBody>
      </p:sp>
      <p:cxnSp>
        <p:nvCxnSpPr>
          <p:cNvPr id="24" name="Connettore 1 23"/>
          <p:cNvCxnSpPr/>
          <p:nvPr/>
        </p:nvCxnSpPr>
        <p:spPr bwMode="auto">
          <a:xfrm>
            <a:off x="755650" y="5661025"/>
            <a:ext cx="7431088" cy="0"/>
          </a:xfrm>
          <a:prstGeom prst="line">
            <a:avLst/>
          </a:prstGeom>
          <a:solidFill>
            <a:schemeClr val="bg1">
              <a:alpha val="80000"/>
            </a:schemeClr>
          </a:solidFill>
          <a:ln w="38100" cap="rnd" cmpd="thickThin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5" name="AutoShape 4"/>
          <p:cNvSpPr>
            <a:spLocks noChangeArrowheads="1"/>
          </p:cNvSpPr>
          <p:nvPr/>
        </p:nvSpPr>
        <p:spPr bwMode="auto">
          <a:xfrm rot="18984853">
            <a:off x="1620838" y="1711325"/>
            <a:ext cx="3943350" cy="3975100"/>
          </a:xfrm>
          <a:prstGeom prst="rightArrow">
            <a:avLst>
              <a:gd name="adj1" fmla="val 50000"/>
              <a:gd name="adj2" fmla="val 55453"/>
            </a:avLst>
          </a:prstGeom>
          <a:solidFill>
            <a:schemeClr val="bg1">
              <a:lumMod val="95000"/>
              <a:alpha val="15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26" name="Rettangolo 25"/>
          <p:cNvSpPr/>
          <p:nvPr/>
        </p:nvSpPr>
        <p:spPr bwMode="auto">
          <a:xfrm>
            <a:off x="179388" y="828675"/>
            <a:ext cx="2813050" cy="9398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27" name="CasellaDiTesto 28"/>
          <p:cNvSpPr txBox="1">
            <a:spLocks noChangeArrowheads="1"/>
          </p:cNvSpPr>
          <p:nvPr/>
        </p:nvSpPr>
        <p:spPr bwMode="auto">
          <a:xfrm>
            <a:off x="5829300" y="5845175"/>
            <a:ext cx="10826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000" b="1" dirty="0">
                <a:solidFill>
                  <a:srgbClr val="000000"/>
                </a:solidFill>
                <a:latin typeface="Verdana" pitchFamily="34" charset="0"/>
              </a:rPr>
              <a:t>Partiti</a:t>
            </a:r>
          </a:p>
        </p:txBody>
      </p:sp>
      <p:sp>
        <p:nvSpPr>
          <p:cNvPr id="28" name="CasellaDiTesto 43"/>
          <p:cNvSpPr txBox="1">
            <a:spLocks noChangeArrowheads="1"/>
          </p:cNvSpPr>
          <p:nvPr/>
        </p:nvSpPr>
        <p:spPr bwMode="auto">
          <a:xfrm>
            <a:off x="6370638" y="2886075"/>
            <a:ext cx="22336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000000"/>
                </a:solidFill>
                <a:latin typeface="Calibri" pitchFamily="34" charset="0"/>
              </a:rPr>
              <a:t>Democrazia rappresentativa</a:t>
            </a:r>
          </a:p>
        </p:txBody>
      </p:sp>
      <p:sp>
        <p:nvSpPr>
          <p:cNvPr id="29" name="CasellaDiTesto 44"/>
          <p:cNvSpPr txBox="1">
            <a:spLocks noChangeArrowheads="1"/>
          </p:cNvSpPr>
          <p:nvPr/>
        </p:nvSpPr>
        <p:spPr bwMode="auto">
          <a:xfrm>
            <a:off x="285750" y="869950"/>
            <a:ext cx="26304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000000"/>
                </a:solidFill>
                <a:latin typeface="Calibri" pitchFamily="34" charset="0"/>
              </a:rPr>
              <a:t>Democrazia diretta o partecipativa</a:t>
            </a:r>
          </a:p>
        </p:txBody>
      </p:sp>
      <p:sp>
        <p:nvSpPr>
          <p:cNvPr id="30" name="CasellaDiTesto 44"/>
          <p:cNvSpPr txBox="1">
            <a:spLocks noChangeArrowheads="1"/>
          </p:cNvSpPr>
          <p:nvPr/>
        </p:nvSpPr>
        <p:spPr bwMode="auto">
          <a:xfrm>
            <a:off x="179388" y="115888"/>
            <a:ext cx="8893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imes New Roman" pitchFamily="18" charset="0"/>
              </a:rPr>
              <a:t>Democrazia rappresentativa, partecipativa e liquida</a:t>
            </a:r>
          </a:p>
        </p:txBody>
      </p:sp>
      <p:sp>
        <p:nvSpPr>
          <p:cNvPr id="31" name="Freccia curva 30"/>
          <p:cNvSpPr/>
          <p:nvPr/>
        </p:nvSpPr>
        <p:spPr bwMode="auto">
          <a:xfrm rot="5400000" flipH="1">
            <a:off x="3514725" y="2671763"/>
            <a:ext cx="2967037" cy="3011488"/>
          </a:xfrm>
          <a:prstGeom prst="bentArrow">
            <a:avLst>
              <a:gd name="adj1" fmla="val 22172"/>
              <a:gd name="adj2" fmla="val 28053"/>
              <a:gd name="adj3" fmla="val 37630"/>
              <a:gd name="adj4" fmla="val 19504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2" name="Rettangolo 31"/>
          <p:cNvSpPr/>
          <p:nvPr/>
        </p:nvSpPr>
        <p:spPr bwMode="auto">
          <a:xfrm>
            <a:off x="2992438" y="2774950"/>
            <a:ext cx="2236787" cy="941388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33" name="CasellaDiTesto 44"/>
          <p:cNvSpPr txBox="1">
            <a:spLocks noChangeArrowheads="1"/>
          </p:cNvSpPr>
          <p:nvPr/>
        </p:nvSpPr>
        <p:spPr bwMode="auto">
          <a:xfrm>
            <a:off x="3016250" y="2873375"/>
            <a:ext cx="22399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000000"/>
                </a:solidFill>
                <a:latin typeface="Calibri" pitchFamily="34" charset="0"/>
              </a:rPr>
              <a:t>Democrazia liquida</a:t>
            </a:r>
          </a:p>
        </p:txBody>
      </p:sp>
      <p:sp>
        <p:nvSpPr>
          <p:cNvPr id="34" name="CasellaDiTesto 49"/>
          <p:cNvSpPr txBox="1">
            <a:spLocks noChangeArrowheads="1"/>
          </p:cNvSpPr>
          <p:nvPr/>
        </p:nvSpPr>
        <p:spPr bwMode="auto">
          <a:xfrm>
            <a:off x="2051050" y="3770313"/>
            <a:ext cx="2235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dirty="0">
                <a:solidFill>
                  <a:srgbClr val="000000"/>
                </a:solidFill>
              </a:rPr>
              <a:t>Delega variabile:</a:t>
            </a:r>
          </a:p>
          <a:p>
            <a:pPr algn="ctr"/>
            <a:r>
              <a:rPr lang="it-IT" altLang="it-IT" dirty="0">
                <a:solidFill>
                  <a:srgbClr val="000000"/>
                </a:solidFill>
              </a:rPr>
              <a:t>reversibile e tematica</a:t>
            </a:r>
          </a:p>
        </p:txBody>
      </p:sp>
      <p:sp>
        <p:nvSpPr>
          <p:cNvPr id="35" name="CasellaDiTesto 50"/>
          <p:cNvSpPr txBox="1">
            <a:spLocks noChangeArrowheads="1"/>
          </p:cNvSpPr>
          <p:nvPr/>
        </p:nvSpPr>
        <p:spPr bwMode="auto">
          <a:xfrm>
            <a:off x="1354138" y="2563813"/>
            <a:ext cx="18240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dirty="0">
                <a:solidFill>
                  <a:srgbClr val="000000"/>
                </a:solidFill>
              </a:rPr>
              <a:t>Assenza di deleghe</a:t>
            </a:r>
          </a:p>
        </p:txBody>
      </p:sp>
      <p:sp>
        <p:nvSpPr>
          <p:cNvPr id="36" name="CasellaDiTesto 52"/>
          <p:cNvSpPr txBox="1">
            <a:spLocks noChangeArrowheads="1"/>
          </p:cNvSpPr>
          <p:nvPr/>
        </p:nvSpPr>
        <p:spPr bwMode="auto">
          <a:xfrm>
            <a:off x="6149975" y="4857750"/>
            <a:ext cx="2249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dirty="0">
                <a:solidFill>
                  <a:srgbClr val="000000"/>
                </a:solidFill>
              </a:rPr>
              <a:t>Delega del mandato</a:t>
            </a:r>
          </a:p>
        </p:txBody>
      </p:sp>
      <p:sp>
        <p:nvSpPr>
          <p:cNvPr id="37" name="CasellaDiTesto 28"/>
          <p:cNvSpPr txBox="1">
            <a:spLocks noChangeArrowheads="1"/>
          </p:cNvSpPr>
          <p:nvPr/>
        </p:nvSpPr>
        <p:spPr bwMode="auto">
          <a:xfrm>
            <a:off x="5743575" y="1298575"/>
            <a:ext cx="12522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000" b="1" dirty="0" smtClean="0">
                <a:solidFill>
                  <a:srgbClr val="000000"/>
                </a:solidFill>
                <a:latin typeface="Verdana" pitchFamily="34" charset="0"/>
              </a:rPr>
              <a:t>Politica</a:t>
            </a:r>
            <a:endParaRPr lang="it-IT" altLang="it-IT" sz="20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Crespellani Porcella</a:t>
            </a:r>
          </a:p>
        </p:txBody>
      </p:sp>
      <p:sp>
        <p:nvSpPr>
          <p:cNvPr id="39" name="Rettangolo 1"/>
          <p:cNvSpPr>
            <a:spLocks noChangeArrowheads="1"/>
          </p:cNvSpPr>
          <p:nvPr/>
        </p:nvSpPr>
        <p:spPr bwMode="auto">
          <a:xfrm>
            <a:off x="1652588" y="4583113"/>
            <a:ext cx="2286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1200" dirty="0">
                <a:solidFill>
                  <a:srgbClr val="000000"/>
                </a:solidFill>
              </a:rPr>
              <a:t>Democrazia viscosa: delega che al passare di mano riduce il suo peso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Crespellani Porcella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8"/>
          <p:cNvSpPr>
            <a:spLocks noChangeArrowheads="1"/>
          </p:cNvSpPr>
          <p:nvPr/>
        </p:nvSpPr>
        <p:spPr bwMode="auto">
          <a:xfrm>
            <a:off x="107950" y="935038"/>
            <a:ext cx="8855075" cy="5111750"/>
          </a:xfrm>
          <a:prstGeom prst="rect">
            <a:avLst/>
          </a:prstGeom>
          <a:solidFill>
            <a:srgbClr val="FFFFFF">
              <a:alpha val="52940"/>
            </a:srgb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it-IT" altLang="it-IT" dirty="0">
              <a:solidFill>
                <a:srgbClr val="000000"/>
              </a:solidFill>
            </a:endParaRPr>
          </a:p>
        </p:txBody>
      </p:sp>
      <p:sp>
        <p:nvSpPr>
          <p:cNvPr id="40964" name="Rectangle 3"/>
          <p:cNvSpPr>
            <a:spLocks noChangeArrowheads="1"/>
          </p:cNvSpPr>
          <p:nvPr/>
        </p:nvSpPr>
        <p:spPr bwMode="auto">
          <a:xfrm>
            <a:off x="266700" y="107950"/>
            <a:ext cx="6750050" cy="5842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sz="3200" b="1" dirty="0">
                <a:solidFill>
                  <a:srgbClr val="000000"/>
                </a:solidFill>
                <a:latin typeface="Tahoma" pitchFamily="34" charset="0"/>
                <a:cs typeface="Times New Roman" pitchFamily="18" charset="0"/>
              </a:rPr>
              <a:t>Democrazia deliberativa </a:t>
            </a:r>
            <a:endParaRPr lang="it-IT" altLang="it-IT" sz="3200" b="1" i="1" dirty="0">
              <a:solidFill>
                <a:srgbClr val="0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468313" y="1268413"/>
            <a:ext cx="849471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800" dirty="0">
                <a:solidFill>
                  <a:srgbClr val="000000"/>
                </a:solidFill>
                <a:latin typeface="Calibri" pitchFamily="34" charset="0"/>
              </a:rPr>
              <a:t>Nel lessico anglosassone il verbo </a:t>
            </a:r>
            <a:r>
              <a:rPr lang="it-IT" sz="2800" b="1" dirty="0" err="1">
                <a:solidFill>
                  <a:srgbClr val="000000"/>
                </a:solidFill>
                <a:latin typeface="Calibri" pitchFamily="34" charset="0"/>
              </a:rPr>
              <a:t>to</a:t>
            </a:r>
            <a:r>
              <a:rPr lang="it-IT" sz="2800" b="1" dirty="0">
                <a:solidFill>
                  <a:srgbClr val="000000"/>
                </a:solidFill>
                <a:latin typeface="Calibri" pitchFamily="34" charset="0"/>
              </a:rPr>
              <a:t> deliberate </a:t>
            </a:r>
            <a:r>
              <a:rPr lang="it-IT" sz="2800" dirty="0">
                <a:solidFill>
                  <a:srgbClr val="000000"/>
                </a:solidFill>
                <a:latin typeface="Calibri" pitchFamily="34" charset="0"/>
              </a:rPr>
              <a:t>viene utilizzato ponendo in risalto </a:t>
            </a: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l’aspetto partecipativo e consensuale</a:t>
            </a:r>
            <a:r>
              <a:rPr lang="it-IT" sz="2800" b="1" dirty="0">
                <a:solidFill>
                  <a:srgbClr val="000000"/>
                </a:solidFill>
                <a:latin typeface="Calibri" pitchFamily="34" charset="0"/>
              </a:rPr>
              <a:t> rispetto</a:t>
            </a:r>
            <a:r>
              <a:rPr lang="it-IT" sz="2800" dirty="0">
                <a:solidFill>
                  <a:srgbClr val="000000"/>
                </a:solidFill>
                <a:latin typeface="Calibri" pitchFamily="34" charset="0"/>
              </a:rPr>
              <a:t> al momento della mera </a:t>
            </a:r>
            <a:r>
              <a:rPr lang="it-IT" sz="3200" b="1" dirty="0">
                <a:solidFill>
                  <a:srgbClr val="000000"/>
                </a:solidFill>
                <a:latin typeface="Calibri" pitchFamily="34" charset="0"/>
              </a:rPr>
              <a:t>decisione</a:t>
            </a:r>
            <a:r>
              <a:rPr lang="it-IT" sz="2800" dirty="0" smtClean="0">
                <a:solidFill>
                  <a:srgbClr val="000000"/>
                </a:solidFill>
                <a:latin typeface="Calibri" pitchFamily="34" charset="0"/>
              </a:rPr>
              <a:t>:</a:t>
            </a:r>
            <a:endParaRPr lang="it-IT" sz="28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Text Box 64"/>
          <p:cNvSpPr txBox="1">
            <a:spLocks noChangeArrowheads="1"/>
          </p:cNvSpPr>
          <p:nvPr/>
        </p:nvSpPr>
        <p:spPr bwMode="auto">
          <a:xfrm>
            <a:off x="377825" y="6316663"/>
            <a:ext cx="7507288" cy="415925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1050" b="1" dirty="0">
                <a:solidFill>
                  <a:srgbClr val="000000"/>
                </a:solidFill>
              </a:rPr>
              <a:t>Fonte : </a:t>
            </a:r>
            <a:r>
              <a:rPr lang="it-IT" sz="1050" dirty="0">
                <a:solidFill>
                  <a:srgbClr val="000000"/>
                </a:solidFill>
              </a:rPr>
              <a:t>Fabiola De </a:t>
            </a:r>
            <a:r>
              <a:rPr lang="it-IT" sz="1050" dirty="0" err="1">
                <a:solidFill>
                  <a:srgbClr val="000000"/>
                </a:solidFill>
              </a:rPr>
              <a:t>Toffol</a:t>
            </a:r>
            <a:r>
              <a:rPr lang="it-IT" sz="1050" dirty="0">
                <a:solidFill>
                  <a:srgbClr val="000000"/>
                </a:solidFill>
              </a:rPr>
              <a:t>  e Alessandra </a:t>
            </a:r>
            <a:r>
              <a:rPr lang="it-IT" sz="1050" dirty="0" err="1">
                <a:solidFill>
                  <a:srgbClr val="000000"/>
                </a:solidFill>
              </a:rPr>
              <a:t>Valastro</a:t>
            </a:r>
            <a:r>
              <a:rPr lang="it-IT" sz="1050" dirty="0">
                <a:solidFill>
                  <a:srgbClr val="000000"/>
                </a:solidFill>
              </a:rPr>
              <a:t> -  </a:t>
            </a:r>
            <a:r>
              <a:rPr lang="it-IT" sz="1050" b="1" dirty="0">
                <a:solidFill>
                  <a:srgbClr val="000000"/>
                </a:solidFill>
              </a:rPr>
              <a:t>Dizionario di Democrazia Partecipativa: </a:t>
            </a:r>
            <a:r>
              <a:rPr lang="it-IT" sz="1050" b="1" dirty="0">
                <a:solidFill>
                  <a:srgbClr val="000000"/>
                </a:solidFill>
                <a:hlinkClick r:id="rId3"/>
              </a:rPr>
              <a:t>http://centrostudi.crumbria.it/sites/centrostudi.crumbria.it/files/diz_democrazia_partecipativa.pdf </a:t>
            </a:r>
            <a:endParaRPr lang="it-IT" sz="1100" b="1" dirty="0">
              <a:solidFill>
                <a:srgbClr val="000000"/>
              </a:solidFill>
            </a:endParaRPr>
          </a:p>
        </p:txBody>
      </p:sp>
      <p:pic>
        <p:nvPicPr>
          <p:cNvPr id="9" name="Immagine 8" descr="icebergTi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49788" y="3068960"/>
            <a:ext cx="2735535" cy="2410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Connettore 1 10"/>
          <p:cNvCxnSpPr/>
          <p:nvPr/>
        </p:nvCxnSpPr>
        <p:spPr bwMode="auto">
          <a:xfrm>
            <a:off x="1785124" y="3825309"/>
            <a:ext cx="1800200" cy="0"/>
          </a:xfrm>
          <a:prstGeom prst="line">
            <a:avLst/>
          </a:prstGeom>
          <a:solidFill>
            <a:schemeClr val="bg1">
              <a:alpha val="80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</p:cxnSp>
      <p:sp>
        <p:nvSpPr>
          <p:cNvPr id="12" name="CasellaDiTesto 11"/>
          <p:cNvSpPr txBox="1"/>
          <p:nvPr/>
        </p:nvSpPr>
        <p:spPr>
          <a:xfrm>
            <a:off x="3585324" y="3640643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Decisione</a:t>
            </a:r>
            <a:endParaRPr lang="it-IT" b="1" dirty="0"/>
          </a:p>
        </p:txBody>
      </p:sp>
      <p:sp>
        <p:nvSpPr>
          <p:cNvPr id="13" name="Rettangolo 12"/>
          <p:cNvSpPr/>
          <p:nvPr/>
        </p:nvSpPr>
        <p:spPr>
          <a:xfrm>
            <a:off x="4788024" y="2766407"/>
            <a:ext cx="38959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800" dirty="0" smtClean="0">
                <a:solidFill>
                  <a:srgbClr val="000000"/>
                </a:solidFill>
                <a:latin typeface="Calibri" pitchFamily="34" charset="0"/>
              </a:rPr>
              <a:t>quest’ultima, singola tappa di un processo più ampio, si qualifica per il </a:t>
            </a:r>
            <a:r>
              <a:rPr lang="it-IT" sz="2800" b="1" dirty="0" smtClean="0">
                <a:solidFill>
                  <a:srgbClr val="000000"/>
                </a:solidFill>
                <a:latin typeface="Calibri" pitchFamily="34" charset="0"/>
              </a:rPr>
              <a:t>carattere  dialogico del confronto.</a:t>
            </a:r>
            <a:endParaRPr lang="it-IT" dirty="0"/>
          </a:p>
        </p:txBody>
      </p:sp>
      <p:sp>
        <p:nvSpPr>
          <p:cNvPr id="40963" name="AutoShape 2"/>
          <p:cNvSpPr>
            <a:spLocks noChangeArrowheads="1"/>
          </p:cNvSpPr>
          <p:nvPr/>
        </p:nvSpPr>
        <p:spPr bwMode="auto">
          <a:xfrm>
            <a:off x="568580" y="3664419"/>
            <a:ext cx="562418" cy="691111"/>
          </a:xfrm>
          <a:prstGeom prst="rightArrow">
            <a:avLst>
              <a:gd name="adj1" fmla="val 50000"/>
              <a:gd name="adj2" fmla="val 48367"/>
            </a:avLst>
          </a:prstGeom>
          <a:gradFill rotWithShape="1">
            <a:gsLst>
              <a:gs pos="0">
                <a:srgbClr val="761800"/>
              </a:gs>
              <a:gs pos="100000">
                <a:srgbClr val="FF3300"/>
              </a:gs>
            </a:gsLst>
            <a:lin ang="5400000" scaled="1"/>
          </a:gradFill>
          <a:ln w="9525" cap="rnd">
            <a:solidFill>
              <a:srgbClr val="000000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804248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939789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 bwMode="auto">
          <a:xfrm>
            <a:off x="0" y="939800"/>
            <a:ext cx="9144000" cy="5184775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323528" y="1886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Alla ricerca di una cultura “anfibia”</a:t>
            </a:r>
            <a:endParaRPr lang="it-IT" sz="2800" b="1" dirty="0"/>
          </a:p>
        </p:txBody>
      </p:sp>
      <p:pic>
        <p:nvPicPr>
          <p:cNvPr id="28" name="Immagine 27" descr="icebergT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35496" y="1237481"/>
            <a:ext cx="5184576" cy="4567783"/>
          </a:xfrm>
          <a:prstGeom prst="rect">
            <a:avLst/>
          </a:prstGeom>
        </p:spPr>
      </p:pic>
      <p:sp>
        <p:nvSpPr>
          <p:cNvPr id="40" name="CasellaDiTesto 39"/>
          <p:cNvSpPr txBox="1"/>
          <p:nvPr/>
        </p:nvSpPr>
        <p:spPr>
          <a:xfrm>
            <a:off x="202451" y="1957482"/>
            <a:ext cx="1447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Conflitto</a:t>
            </a:r>
            <a:endParaRPr lang="it-I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2627784" y="1511932"/>
            <a:ext cx="163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Decisione</a:t>
            </a:r>
            <a:endParaRPr lang="it-I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5" name="Connettore 2 44"/>
          <p:cNvCxnSpPr/>
          <p:nvPr/>
        </p:nvCxnSpPr>
        <p:spPr bwMode="auto">
          <a:xfrm flipV="1">
            <a:off x="896674" y="2206171"/>
            <a:ext cx="1796796" cy="36536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5508104" y="1268760"/>
            <a:ext cx="34563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problemi sociali si manifestano attraverso una decisione che arriva dall’alto o da un conflitto .</a:t>
            </a:r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Ma per affrontare, anticipare e risolvere i conflitti è necessario </a:t>
            </a:r>
          </a:p>
          <a:p>
            <a:endParaRPr lang="it-IT" dirty="0"/>
          </a:p>
          <a:p>
            <a:pPr marL="174625" indent="-174625">
              <a:buFont typeface="Arial" pitchFamily="34" charset="0"/>
              <a:buChar char="•"/>
            </a:pPr>
            <a:r>
              <a:rPr lang="it-IT" dirty="0" smtClean="0"/>
              <a:t>Prendere coscienza dei problemi (</a:t>
            </a:r>
            <a:r>
              <a:rPr lang="it-IT" b="1" dirty="0" err="1" smtClean="0"/>
              <a:t>awareness</a:t>
            </a:r>
            <a:r>
              <a:rPr lang="it-IT" dirty="0" smtClean="0"/>
              <a:t>)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it-IT" dirty="0" smtClean="0"/>
              <a:t>Analizzare, ricercare o costruire soluzioni 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it-IT" dirty="0" smtClean="0"/>
              <a:t>Trovare le mediazioni partendo da </a:t>
            </a:r>
            <a:r>
              <a:rPr lang="it-IT" b="1" dirty="0" smtClean="0"/>
              <a:t>conoscenze condivise </a:t>
            </a:r>
          </a:p>
          <a:p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19" name="Ovale 18"/>
          <p:cNvSpPr/>
          <p:nvPr/>
        </p:nvSpPr>
        <p:spPr bwMode="auto">
          <a:xfrm>
            <a:off x="1650283" y="4941168"/>
            <a:ext cx="288032" cy="288032"/>
          </a:xfrm>
          <a:prstGeom prst="ellipse">
            <a:avLst/>
          </a:prstGeom>
          <a:solidFill>
            <a:schemeClr val="bg1">
              <a:alpha val="29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e 19"/>
          <p:cNvSpPr/>
          <p:nvPr/>
        </p:nvSpPr>
        <p:spPr bwMode="auto">
          <a:xfrm>
            <a:off x="3419872" y="4005064"/>
            <a:ext cx="288032" cy="288032"/>
          </a:xfrm>
          <a:prstGeom prst="ellipse">
            <a:avLst/>
          </a:prstGeom>
          <a:solidFill>
            <a:schemeClr val="bg1">
              <a:alpha val="29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e 20"/>
          <p:cNvSpPr/>
          <p:nvPr/>
        </p:nvSpPr>
        <p:spPr bwMode="auto">
          <a:xfrm>
            <a:off x="2483768" y="2924944"/>
            <a:ext cx="288032" cy="288032"/>
          </a:xfrm>
          <a:prstGeom prst="ellipse">
            <a:avLst/>
          </a:prstGeom>
          <a:solidFill>
            <a:schemeClr val="bg1">
              <a:alpha val="29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Ovale 21"/>
          <p:cNvSpPr/>
          <p:nvPr/>
        </p:nvSpPr>
        <p:spPr bwMode="auto">
          <a:xfrm>
            <a:off x="1938315" y="3717032"/>
            <a:ext cx="288032" cy="288032"/>
          </a:xfrm>
          <a:prstGeom prst="ellipse">
            <a:avLst/>
          </a:prstGeom>
          <a:solidFill>
            <a:schemeClr val="bg1">
              <a:alpha val="29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3" name="Connettore 2 22"/>
          <p:cNvCxnSpPr/>
          <p:nvPr/>
        </p:nvCxnSpPr>
        <p:spPr bwMode="auto">
          <a:xfrm>
            <a:off x="896674" y="1511932"/>
            <a:ext cx="1587094" cy="44555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5496" y="1237481"/>
            <a:ext cx="2329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Scelta predeterminata</a:t>
            </a:r>
            <a:endParaRPr lang="it-IT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49927" y="5229200"/>
            <a:ext cx="1398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err="1" smtClean="0">
                <a:solidFill>
                  <a:schemeClr val="bg1"/>
                </a:solidFill>
              </a:rPr>
              <a:t>Awareness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2699792" y="4293096"/>
            <a:ext cx="1814118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Ricerca soluzioni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2364980" y="2771636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Mediazione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187624" y="3573016"/>
            <a:ext cx="18757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Conoscenze condivise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 bwMode="auto">
          <a:xfrm>
            <a:off x="-122611" y="939800"/>
            <a:ext cx="9144000" cy="5184775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323528" y="1886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Alla ricerca di una cultura “anfibia”</a:t>
            </a:r>
            <a:endParaRPr lang="it-IT" sz="2800" b="1" dirty="0"/>
          </a:p>
        </p:txBody>
      </p:sp>
      <p:pic>
        <p:nvPicPr>
          <p:cNvPr id="28" name="Immagine 27" descr="icebergT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101182" y="1340768"/>
            <a:ext cx="5184576" cy="4567783"/>
          </a:xfrm>
          <a:prstGeom prst="rect">
            <a:avLst/>
          </a:prstGeom>
        </p:spPr>
      </p:pic>
      <p:sp>
        <p:nvSpPr>
          <p:cNvPr id="29" name="Rettangolo 28"/>
          <p:cNvSpPr/>
          <p:nvPr/>
        </p:nvSpPr>
        <p:spPr bwMode="auto">
          <a:xfrm rot="20939209">
            <a:off x="1079611" y="2296336"/>
            <a:ext cx="3096344" cy="2952328"/>
          </a:xfrm>
          <a:prstGeom prst="rect">
            <a:avLst/>
          </a:prstGeom>
          <a:solidFill>
            <a:schemeClr val="bg1">
              <a:alpha val="6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4" name="Immagine 23" descr="iceberg metodologie partecipazione tecnologie schema crespellani 0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124744"/>
            <a:ext cx="3729309" cy="4829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2" name="Connettore 2 31"/>
          <p:cNvCxnSpPr>
            <a:endCxn id="37" idx="3"/>
          </p:cNvCxnSpPr>
          <p:nvPr/>
        </p:nvCxnSpPr>
        <p:spPr bwMode="auto">
          <a:xfrm flipV="1">
            <a:off x="1336095" y="4585957"/>
            <a:ext cx="706200" cy="931276"/>
          </a:xfrm>
          <a:prstGeom prst="straightConnector1">
            <a:avLst/>
          </a:prstGeom>
          <a:ln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Freccia curva 36"/>
          <p:cNvSpPr/>
          <p:nvPr/>
        </p:nvSpPr>
        <p:spPr bwMode="auto">
          <a:xfrm rot="13191024" flipH="1">
            <a:off x="1140426" y="3386476"/>
            <a:ext cx="1168953" cy="1335243"/>
          </a:xfrm>
          <a:prstGeom prst="bentArrow">
            <a:avLst>
              <a:gd name="adj1" fmla="val 49301"/>
              <a:gd name="adj2" fmla="val 39581"/>
              <a:gd name="adj3" fmla="val 42011"/>
              <a:gd name="adj4" fmla="val 83061"/>
            </a:avLst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Freccia curva 38"/>
          <p:cNvSpPr/>
          <p:nvPr/>
        </p:nvSpPr>
        <p:spPr bwMode="auto">
          <a:xfrm rot="8218804" flipH="1" flipV="1">
            <a:off x="2522803" y="2158019"/>
            <a:ext cx="1185905" cy="1215073"/>
          </a:xfrm>
          <a:prstGeom prst="bentArrow">
            <a:avLst>
              <a:gd name="adj1" fmla="val 49301"/>
              <a:gd name="adj2" fmla="val 39581"/>
              <a:gd name="adj3" fmla="val 42011"/>
              <a:gd name="adj4" fmla="val 83061"/>
            </a:avLst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Freccia curva 37"/>
          <p:cNvSpPr/>
          <p:nvPr/>
        </p:nvSpPr>
        <p:spPr bwMode="auto">
          <a:xfrm rot="6511985" flipH="1">
            <a:off x="2374954" y="3780887"/>
            <a:ext cx="1311138" cy="1473242"/>
          </a:xfrm>
          <a:prstGeom prst="bentArrow">
            <a:avLst>
              <a:gd name="adj1" fmla="val 49301"/>
              <a:gd name="adj2" fmla="val 39581"/>
              <a:gd name="adj3" fmla="val 42011"/>
              <a:gd name="adj4" fmla="val 83061"/>
            </a:avLst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1" name="Connettore 2 30"/>
          <p:cNvCxnSpPr/>
          <p:nvPr/>
        </p:nvCxnSpPr>
        <p:spPr bwMode="auto">
          <a:xfrm>
            <a:off x="896674" y="2625100"/>
            <a:ext cx="1023878" cy="803900"/>
          </a:xfrm>
          <a:prstGeom prst="straightConnector1">
            <a:avLst/>
          </a:prstGeom>
          <a:ln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202451" y="1957482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Conflitto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319692" y="5343599"/>
            <a:ext cx="139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Awareness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3131840" y="1340768"/>
            <a:ext cx="2066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Decisione condivisa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2627784" y="4902259"/>
            <a:ext cx="2570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Progettazione connettiva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5" name="Connettore 2 44"/>
          <p:cNvCxnSpPr/>
          <p:nvPr/>
        </p:nvCxnSpPr>
        <p:spPr bwMode="auto">
          <a:xfrm flipV="1">
            <a:off x="896674" y="2206171"/>
            <a:ext cx="1796796" cy="365361"/>
          </a:xfrm>
          <a:prstGeom prst="straightConnector1">
            <a:avLst/>
          </a:prstGeom>
          <a:ln>
            <a:prstDash val="dash"/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Figura a mano libera 48"/>
          <p:cNvSpPr/>
          <p:nvPr/>
        </p:nvSpPr>
        <p:spPr bwMode="auto">
          <a:xfrm rot="20709229" flipH="1">
            <a:off x="1388549" y="3340909"/>
            <a:ext cx="715625" cy="1099511"/>
          </a:xfrm>
          <a:custGeom>
            <a:avLst/>
            <a:gdLst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1799771 w 2612571"/>
              <a:gd name="connsiteY7" fmla="*/ 986972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543291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402745 w 2612571"/>
              <a:gd name="connsiteY6" fmla="*/ 1464873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402745 w 2612571"/>
              <a:gd name="connsiteY6" fmla="*/ 1464873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30286"/>
              <a:gd name="connsiteX1" fmla="*/ 798286 w 2612571"/>
              <a:gd name="connsiteY1" fmla="*/ 1393372 h 2830286"/>
              <a:gd name="connsiteX2" fmla="*/ 551543 w 2612571"/>
              <a:gd name="connsiteY2" fmla="*/ 2148115 h 2830286"/>
              <a:gd name="connsiteX3" fmla="*/ 856343 w 2612571"/>
              <a:gd name="connsiteY3" fmla="*/ 2757715 h 2830286"/>
              <a:gd name="connsiteX4" fmla="*/ 1828800 w 2612571"/>
              <a:gd name="connsiteY4" fmla="*/ 2714172 h 2830286"/>
              <a:gd name="connsiteX5" fmla="*/ 2423886 w 2612571"/>
              <a:gd name="connsiteY5" fmla="*/ 2061029 h 2830286"/>
              <a:gd name="connsiteX6" fmla="*/ 2402745 w 2612571"/>
              <a:gd name="connsiteY6" fmla="*/ 1464873 h 2830286"/>
              <a:gd name="connsiteX7" fmla="*/ 2042705 w 2612571"/>
              <a:gd name="connsiteY7" fmla="*/ 862789 h 2830286"/>
              <a:gd name="connsiteX8" fmla="*/ 2061028 w 2612571"/>
              <a:gd name="connsiteY8" fmla="*/ 435429 h 2830286"/>
              <a:gd name="connsiteX9" fmla="*/ 2612571 w 2612571"/>
              <a:gd name="connsiteY9" fmla="*/ 0 h 2830286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88343"/>
              <a:gd name="connsiteX1" fmla="*/ 798286 w 2612571"/>
              <a:gd name="connsiteY1" fmla="*/ 1393372 h 2888343"/>
              <a:gd name="connsiteX2" fmla="*/ 551543 w 2612571"/>
              <a:gd name="connsiteY2" fmla="*/ 2148115 h 2888343"/>
              <a:gd name="connsiteX3" fmla="*/ 856343 w 2612571"/>
              <a:gd name="connsiteY3" fmla="*/ 2757715 h 2888343"/>
              <a:gd name="connsiteX4" fmla="*/ 1662994 w 2612571"/>
              <a:gd name="connsiteY4" fmla="*/ 2696088 h 2888343"/>
              <a:gd name="connsiteX5" fmla="*/ 2423886 w 2612571"/>
              <a:gd name="connsiteY5" fmla="*/ 2061029 h 2888343"/>
              <a:gd name="connsiteX6" fmla="*/ 2402745 w 2612571"/>
              <a:gd name="connsiteY6" fmla="*/ 1464873 h 2888343"/>
              <a:gd name="connsiteX7" fmla="*/ 2042705 w 2612571"/>
              <a:gd name="connsiteY7" fmla="*/ 862789 h 2888343"/>
              <a:gd name="connsiteX8" fmla="*/ 2061028 w 2612571"/>
              <a:gd name="connsiteY8" fmla="*/ 435429 h 2888343"/>
              <a:gd name="connsiteX9" fmla="*/ 2612571 w 2612571"/>
              <a:gd name="connsiteY9" fmla="*/ 0 h 2888343"/>
              <a:gd name="connsiteX0" fmla="*/ 0 w 2612571"/>
              <a:gd name="connsiteY0" fmla="*/ 638629 h 2888343"/>
              <a:gd name="connsiteX1" fmla="*/ 798286 w 2612571"/>
              <a:gd name="connsiteY1" fmla="*/ 1393372 h 2888343"/>
              <a:gd name="connsiteX2" fmla="*/ 551543 w 2612571"/>
              <a:gd name="connsiteY2" fmla="*/ 2148115 h 2888343"/>
              <a:gd name="connsiteX3" fmla="*/ 856343 w 2612571"/>
              <a:gd name="connsiteY3" fmla="*/ 2757715 h 2888343"/>
              <a:gd name="connsiteX4" fmla="*/ 1662994 w 2612571"/>
              <a:gd name="connsiteY4" fmla="*/ 2696088 h 2888343"/>
              <a:gd name="connsiteX5" fmla="*/ 2423886 w 2612571"/>
              <a:gd name="connsiteY5" fmla="*/ 2061029 h 2888343"/>
              <a:gd name="connsiteX6" fmla="*/ 2402745 w 2612571"/>
              <a:gd name="connsiteY6" fmla="*/ 1464873 h 2888343"/>
              <a:gd name="connsiteX7" fmla="*/ 2042705 w 2612571"/>
              <a:gd name="connsiteY7" fmla="*/ 862789 h 2888343"/>
              <a:gd name="connsiteX8" fmla="*/ 2061028 w 2612571"/>
              <a:gd name="connsiteY8" fmla="*/ 435429 h 2888343"/>
              <a:gd name="connsiteX9" fmla="*/ 2612571 w 2612571"/>
              <a:gd name="connsiteY9" fmla="*/ 0 h 2888343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612571 w 2612571"/>
              <a:gd name="connsiteY8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612571 w 2612571"/>
              <a:gd name="connsiteY7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402745 w 2612571"/>
              <a:gd name="connsiteY5" fmla="*/ 1464873 h 2815772"/>
              <a:gd name="connsiteX6" fmla="*/ 2612571 w 2612571"/>
              <a:gd name="connsiteY6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612571 w 2612571"/>
              <a:gd name="connsiteY5" fmla="*/ 0 h 2815772"/>
              <a:gd name="connsiteX0" fmla="*/ 0 w 2612571"/>
              <a:gd name="connsiteY0" fmla="*/ 638629 h 2757715"/>
              <a:gd name="connsiteX1" fmla="*/ 798286 w 2612571"/>
              <a:gd name="connsiteY1" fmla="*/ 1393372 h 2757715"/>
              <a:gd name="connsiteX2" fmla="*/ 551543 w 2612571"/>
              <a:gd name="connsiteY2" fmla="*/ 2148115 h 2757715"/>
              <a:gd name="connsiteX3" fmla="*/ 856343 w 2612571"/>
              <a:gd name="connsiteY3" fmla="*/ 2757715 h 2757715"/>
              <a:gd name="connsiteX4" fmla="*/ 2612571 w 2612571"/>
              <a:gd name="connsiteY4" fmla="*/ 0 h 2757715"/>
              <a:gd name="connsiteX0" fmla="*/ 0 w 2612571"/>
              <a:gd name="connsiteY0" fmla="*/ 638629 h 2380344"/>
              <a:gd name="connsiteX1" fmla="*/ 798286 w 2612571"/>
              <a:gd name="connsiteY1" fmla="*/ 1393372 h 2380344"/>
              <a:gd name="connsiteX2" fmla="*/ 551543 w 2612571"/>
              <a:gd name="connsiteY2" fmla="*/ 2148115 h 2380344"/>
              <a:gd name="connsiteX3" fmla="*/ 2612571 w 2612571"/>
              <a:gd name="connsiteY3" fmla="*/ 0 h 2380344"/>
              <a:gd name="connsiteX0" fmla="*/ 0 w 890210"/>
              <a:gd name="connsiteY0" fmla="*/ 0 h 1741715"/>
              <a:gd name="connsiteX1" fmla="*/ 798286 w 890210"/>
              <a:gd name="connsiteY1" fmla="*/ 754743 h 1741715"/>
              <a:gd name="connsiteX2" fmla="*/ 551543 w 890210"/>
              <a:gd name="connsiteY2" fmla="*/ 1509486 h 1741715"/>
              <a:gd name="connsiteX0" fmla="*/ 0 w 890210"/>
              <a:gd name="connsiteY0" fmla="*/ 0 h 1509486"/>
              <a:gd name="connsiteX1" fmla="*/ 798286 w 890210"/>
              <a:gd name="connsiteY1" fmla="*/ 754743 h 1509486"/>
              <a:gd name="connsiteX2" fmla="*/ 551543 w 890210"/>
              <a:gd name="connsiteY2" fmla="*/ 1509486 h 150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210" h="1509486">
                <a:moveTo>
                  <a:pt x="0" y="0"/>
                </a:moveTo>
                <a:cubicBezTo>
                  <a:pt x="353181" y="251581"/>
                  <a:pt x="706362" y="503162"/>
                  <a:pt x="798286" y="754743"/>
                </a:cubicBezTo>
                <a:cubicBezTo>
                  <a:pt x="890210" y="1006324"/>
                  <a:pt x="773398" y="1080815"/>
                  <a:pt x="551543" y="1509486"/>
                </a:cubicBezTo>
              </a:path>
            </a:pathLst>
          </a:custGeom>
          <a:noFill/>
          <a:ln w="254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CasellaDiTesto 51"/>
          <p:cNvSpPr txBox="1"/>
          <p:nvPr/>
        </p:nvSpPr>
        <p:spPr>
          <a:xfrm>
            <a:off x="1848544" y="3492297"/>
            <a:ext cx="1715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Gestione conoscenza</a:t>
            </a:r>
            <a:endParaRPr lang="it-IT" sz="1600" b="1" dirty="0"/>
          </a:p>
        </p:txBody>
      </p:sp>
      <p:cxnSp>
        <p:nvCxnSpPr>
          <p:cNvPr id="54" name="Connettore 1 53"/>
          <p:cNvCxnSpPr/>
          <p:nvPr/>
        </p:nvCxnSpPr>
        <p:spPr bwMode="auto">
          <a:xfrm>
            <a:off x="1986034" y="2047158"/>
            <a:ext cx="713758" cy="517746"/>
          </a:xfrm>
          <a:prstGeom prst="line">
            <a:avLst/>
          </a:prstGeom>
          <a:solidFill>
            <a:schemeClr val="bg1">
              <a:alpha val="80000"/>
            </a:schemeClr>
          </a:solidFill>
          <a:ln w="190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Connettore 1 54"/>
          <p:cNvCxnSpPr/>
          <p:nvPr/>
        </p:nvCxnSpPr>
        <p:spPr bwMode="auto">
          <a:xfrm flipV="1">
            <a:off x="2051720" y="1988840"/>
            <a:ext cx="561358" cy="577386"/>
          </a:xfrm>
          <a:prstGeom prst="line">
            <a:avLst/>
          </a:prstGeom>
          <a:solidFill>
            <a:schemeClr val="bg1">
              <a:alpha val="80000"/>
            </a:schemeClr>
          </a:solidFill>
          <a:ln w="190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Rettangolo 20"/>
          <p:cNvSpPr/>
          <p:nvPr/>
        </p:nvSpPr>
        <p:spPr bwMode="auto">
          <a:xfrm>
            <a:off x="5198503" y="3034955"/>
            <a:ext cx="3729309" cy="2957587"/>
          </a:xfrm>
          <a:prstGeom prst="rect">
            <a:avLst/>
          </a:prstGeom>
          <a:gradFill>
            <a:gsLst>
              <a:gs pos="100000">
                <a:schemeClr val="accent2">
                  <a:alpha val="20000"/>
                </a:schemeClr>
              </a:gs>
              <a:gs pos="50000">
                <a:schemeClr val="accent6">
                  <a:lumMod val="20000"/>
                  <a:lumOff val="80000"/>
                  <a:alpha val="16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Figura a mano libera 21"/>
          <p:cNvSpPr/>
          <p:nvPr/>
        </p:nvSpPr>
        <p:spPr bwMode="auto">
          <a:xfrm>
            <a:off x="9900592" y="1737658"/>
            <a:ext cx="1800200" cy="2776091"/>
          </a:xfrm>
          <a:custGeom>
            <a:avLst/>
            <a:gdLst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1799771 w 2612571"/>
              <a:gd name="connsiteY7" fmla="*/ 986972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543291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402745 w 2612571"/>
              <a:gd name="connsiteY6" fmla="*/ 1464873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402745 w 2612571"/>
              <a:gd name="connsiteY6" fmla="*/ 1464873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30286"/>
              <a:gd name="connsiteX1" fmla="*/ 798286 w 2612571"/>
              <a:gd name="connsiteY1" fmla="*/ 1393372 h 2830286"/>
              <a:gd name="connsiteX2" fmla="*/ 551543 w 2612571"/>
              <a:gd name="connsiteY2" fmla="*/ 2148115 h 2830286"/>
              <a:gd name="connsiteX3" fmla="*/ 856343 w 2612571"/>
              <a:gd name="connsiteY3" fmla="*/ 2757715 h 2830286"/>
              <a:gd name="connsiteX4" fmla="*/ 1828800 w 2612571"/>
              <a:gd name="connsiteY4" fmla="*/ 2714172 h 2830286"/>
              <a:gd name="connsiteX5" fmla="*/ 2423886 w 2612571"/>
              <a:gd name="connsiteY5" fmla="*/ 2061029 h 2830286"/>
              <a:gd name="connsiteX6" fmla="*/ 2402745 w 2612571"/>
              <a:gd name="connsiteY6" fmla="*/ 1464873 h 2830286"/>
              <a:gd name="connsiteX7" fmla="*/ 2042705 w 2612571"/>
              <a:gd name="connsiteY7" fmla="*/ 862789 h 2830286"/>
              <a:gd name="connsiteX8" fmla="*/ 2061028 w 2612571"/>
              <a:gd name="connsiteY8" fmla="*/ 435429 h 2830286"/>
              <a:gd name="connsiteX9" fmla="*/ 2612571 w 2612571"/>
              <a:gd name="connsiteY9" fmla="*/ 0 h 2830286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88343"/>
              <a:gd name="connsiteX1" fmla="*/ 798286 w 2612571"/>
              <a:gd name="connsiteY1" fmla="*/ 1393372 h 2888343"/>
              <a:gd name="connsiteX2" fmla="*/ 551543 w 2612571"/>
              <a:gd name="connsiteY2" fmla="*/ 2148115 h 2888343"/>
              <a:gd name="connsiteX3" fmla="*/ 856343 w 2612571"/>
              <a:gd name="connsiteY3" fmla="*/ 2757715 h 2888343"/>
              <a:gd name="connsiteX4" fmla="*/ 1662994 w 2612571"/>
              <a:gd name="connsiteY4" fmla="*/ 2696088 h 2888343"/>
              <a:gd name="connsiteX5" fmla="*/ 2423886 w 2612571"/>
              <a:gd name="connsiteY5" fmla="*/ 2061029 h 2888343"/>
              <a:gd name="connsiteX6" fmla="*/ 2402745 w 2612571"/>
              <a:gd name="connsiteY6" fmla="*/ 1464873 h 2888343"/>
              <a:gd name="connsiteX7" fmla="*/ 2042705 w 2612571"/>
              <a:gd name="connsiteY7" fmla="*/ 862789 h 2888343"/>
              <a:gd name="connsiteX8" fmla="*/ 2061028 w 2612571"/>
              <a:gd name="connsiteY8" fmla="*/ 435429 h 2888343"/>
              <a:gd name="connsiteX9" fmla="*/ 2612571 w 2612571"/>
              <a:gd name="connsiteY9" fmla="*/ 0 h 2888343"/>
              <a:gd name="connsiteX0" fmla="*/ 0 w 2612571"/>
              <a:gd name="connsiteY0" fmla="*/ 638629 h 2888343"/>
              <a:gd name="connsiteX1" fmla="*/ 798286 w 2612571"/>
              <a:gd name="connsiteY1" fmla="*/ 1393372 h 2888343"/>
              <a:gd name="connsiteX2" fmla="*/ 551543 w 2612571"/>
              <a:gd name="connsiteY2" fmla="*/ 2148115 h 2888343"/>
              <a:gd name="connsiteX3" fmla="*/ 856343 w 2612571"/>
              <a:gd name="connsiteY3" fmla="*/ 2757715 h 2888343"/>
              <a:gd name="connsiteX4" fmla="*/ 1662994 w 2612571"/>
              <a:gd name="connsiteY4" fmla="*/ 2696088 h 2888343"/>
              <a:gd name="connsiteX5" fmla="*/ 2423886 w 2612571"/>
              <a:gd name="connsiteY5" fmla="*/ 2061029 h 2888343"/>
              <a:gd name="connsiteX6" fmla="*/ 2402745 w 2612571"/>
              <a:gd name="connsiteY6" fmla="*/ 1464873 h 2888343"/>
              <a:gd name="connsiteX7" fmla="*/ 2042705 w 2612571"/>
              <a:gd name="connsiteY7" fmla="*/ 862789 h 2888343"/>
              <a:gd name="connsiteX8" fmla="*/ 2061028 w 2612571"/>
              <a:gd name="connsiteY8" fmla="*/ 435429 h 2888343"/>
              <a:gd name="connsiteX9" fmla="*/ 2612571 w 2612571"/>
              <a:gd name="connsiteY9" fmla="*/ 0 h 2888343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551543 w 2612571"/>
              <a:gd name="connsiteY1" fmla="*/ 2148115 h 2815772"/>
              <a:gd name="connsiteX2" fmla="*/ 856343 w 2612571"/>
              <a:gd name="connsiteY2" fmla="*/ 2757715 h 2815772"/>
              <a:gd name="connsiteX3" fmla="*/ 1662994 w 2612571"/>
              <a:gd name="connsiteY3" fmla="*/ 2696088 h 2815772"/>
              <a:gd name="connsiteX4" fmla="*/ 2423886 w 2612571"/>
              <a:gd name="connsiteY4" fmla="*/ 2061029 h 2815772"/>
              <a:gd name="connsiteX5" fmla="*/ 2402745 w 2612571"/>
              <a:gd name="connsiteY5" fmla="*/ 1464873 h 2815772"/>
              <a:gd name="connsiteX6" fmla="*/ 2042705 w 2612571"/>
              <a:gd name="connsiteY6" fmla="*/ 862789 h 2815772"/>
              <a:gd name="connsiteX7" fmla="*/ 2061028 w 2612571"/>
              <a:gd name="connsiteY7" fmla="*/ 435429 h 2815772"/>
              <a:gd name="connsiteX8" fmla="*/ 2612571 w 2612571"/>
              <a:gd name="connsiteY8" fmla="*/ 0 h 2815772"/>
              <a:gd name="connsiteX0" fmla="*/ 91640 w 2152668"/>
              <a:gd name="connsiteY0" fmla="*/ 2148115 h 2815772"/>
              <a:gd name="connsiteX1" fmla="*/ 396440 w 2152668"/>
              <a:gd name="connsiteY1" fmla="*/ 2757715 h 2815772"/>
              <a:gd name="connsiteX2" fmla="*/ 1203091 w 2152668"/>
              <a:gd name="connsiteY2" fmla="*/ 2696088 h 2815772"/>
              <a:gd name="connsiteX3" fmla="*/ 1963983 w 2152668"/>
              <a:gd name="connsiteY3" fmla="*/ 2061029 h 2815772"/>
              <a:gd name="connsiteX4" fmla="*/ 1942842 w 2152668"/>
              <a:gd name="connsiteY4" fmla="*/ 1464873 h 2815772"/>
              <a:gd name="connsiteX5" fmla="*/ 1582802 w 2152668"/>
              <a:gd name="connsiteY5" fmla="*/ 862789 h 2815772"/>
              <a:gd name="connsiteX6" fmla="*/ 1601125 w 2152668"/>
              <a:gd name="connsiteY6" fmla="*/ 435429 h 2815772"/>
              <a:gd name="connsiteX7" fmla="*/ 2152668 w 2152668"/>
              <a:gd name="connsiteY7" fmla="*/ 0 h 2815772"/>
              <a:gd name="connsiteX0" fmla="*/ 0 w 1756228"/>
              <a:gd name="connsiteY0" fmla="*/ 2757715 h 2815772"/>
              <a:gd name="connsiteX1" fmla="*/ 806651 w 1756228"/>
              <a:gd name="connsiteY1" fmla="*/ 2696088 h 2815772"/>
              <a:gd name="connsiteX2" fmla="*/ 1567543 w 1756228"/>
              <a:gd name="connsiteY2" fmla="*/ 2061029 h 2815772"/>
              <a:gd name="connsiteX3" fmla="*/ 1546402 w 1756228"/>
              <a:gd name="connsiteY3" fmla="*/ 1464873 h 2815772"/>
              <a:gd name="connsiteX4" fmla="*/ 1186362 w 1756228"/>
              <a:gd name="connsiteY4" fmla="*/ 862789 h 2815772"/>
              <a:gd name="connsiteX5" fmla="*/ 1204685 w 1756228"/>
              <a:gd name="connsiteY5" fmla="*/ 435429 h 2815772"/>
              <a:gd name="connsiteX6" fmla="*/ 1756228 w 1756228"/>
              <a:gd name="connsiteY6" fmla="*/ 0 h 2815772"/>
              <a:gd name="connsiteX0" fmla="*/ 134442 w 1890670"/>
              <a:gd name="connsiteY0" fmla="*/ 2757715 h 2815423"/>
              <a:gd name="connsiteX1" fmla="*/ 134442 w 1890670"/>
              <a:gd name="connsiteY1" fmla="*/ 2448272 h 2815423"/>
              <a:gd name="connsiteX2" fmla="*/ 941093 w 1890670"/>
              <a:gd name="connsiteY2" fmla="*/ 2696088 h 2815423"/>
              <a:gd name="connsiteX3" fmla="*/ 1701985 w 1890670"/>
              <a:gd name="connsiteY3" fmla="*/ 2061029 h 2815423"/>
              <a:gd name="connsiteX4" fmla="*/ 1680844 w 1890670"/>
              <a:gd name="connsiteY4" fmla="*/ 1464873 h 2815423"/>
              <a:gd name="connsiteX5" fmla="*/ 1320804 w 1890670"/>
              <a:gd name="connsiteY5" fmla="*/ 862789 h 2815423"/>
              <a:gd name="connsiteX6" fmla="*/ 1339127 w 1890670"/>
              <a:gd name="connsiteY6" fmla="*/ 435429 h 2815423"/>
              <a:gd name="connsiteX7" fmla="*/ 1890670 w 1890670"/>
              <a:gd name="connsiteY7" fmla="*/ 0 h 2815423"/>
              <a:gd name="connsiteX0" fmla="*/ 178415 w 1934643"/>
              <a:gd name="connsiteY0" fmla="*/ 2757715 h 2815423"/>
              <a:gd name="connsiteX1" fmla="*/ 134442 w 1934643"/>
              <a:gd name="connsiteY1" fmla="*/ 2697395 h 2815423"/>
              <a:gd name="connsiteX2" fmla="*/ 985066 w 1934643"/>
              <a:gd name="connsiteY2" fmla="*/ 2696088 h 2815423"/>
              <a:gd name="connsiteX3" fmla="*/ 1745958 w 1934643"/>
              <a:gd name="connsiteY3" fmla="*/ 2061029 h 2815423"/>
              <a:gd name="connsiteX4" fmla="*/ 1724817 w 1934643"/>
              <a:gd name="connsiteY4" fmla="*/ 1464873 h 2815423"/>
              <a:gd name="connsiteX5" fmla="*/ 1364777 w 1934643"/>
              <a:gd name="connsiteY5" fmla="*/ 862789 h 2815423"/>
              <a:gd name="connsiteX6" fmla="*/ 1383100 w 1934643"/>
              <a:gd name="connsiteY6" fmla="*/ 435429 h 2815423"/>
              <a:gd name="connsiteX7" fmla="*/ 1934643 w 1934643"/>
              <a:gd name="connsiteY7" fmla="*/ 0 h 2815423"/>
              <a:gd name="connsiteX0" fmla="*/ 486982 w 2243210"/>
              <a:gd name="connsiteY0" fmla="*/ 2757715 h 3071090"/>
              <a:gd name="connsiteX1" fmla="*/ 443009 w 2243210"/>
              <a:gd name="connsiteY1" fmla="*/ 2697395 h 3071090"/>
              <a:gd name="connsiteX2" fmla="*/ 1293633 w 2243210"/>
              <a:gd name="connsiteY2" fmla="*/ 2696088 h 3071090"/>
              <a:gd name="connsiteX3" fmla="*/ 2054525 w 2243210"/>
              <a:gd name="connsiteY3" fmla="*/ 2061029 h 3071090"/>
              <a:gd name="connsiteX4" fmla="*/ 2033384 w 2243210"/>
              <a:gd name="connsiteY4" fmla="*/ 1464873 h 3071090"/>
              <a:gd name="connsiteX5" fmla="*/ 1673344 w 2243210"/>
              <a:gd name="connsiteY5" fmla="*/ 862789 h 3071090"/>
              <a:gd name="connsiteX6" fmla="*/ 1691667 w 2243210"/>
              <a:gd name="connsiteY6" fmla="*/ 435429 h 3071090"/>
              <a:gd name="connsiteX7" fmla="*/ 2243210 w 2243210"/>
              <a:gd name="connsiteY7" fmla="*/ 0 h 3071090"/>
              <a:gd name="connsiteX0" fmla="*/ 486982 w 2243210"/>
              <a:gd name="connsiteY0" fmla="*/ 2757715 h 3071090"/>
              <a:gd name="connsiteX1" fmla="*/ 443009 w 2243210"/>
              <a:gd name="connsiteY1" fmla="*/ 2697395 h 3071090"/>
              <a:gd name="connsiteX2" fmla="*/ 1293633 w 2243210"/>
              <a:gd name="connsiteY2" fmla="*/ 2696088 h 3071090"/>
              <a:gd name="connsiteX3" fmla="*/ 2054525 w 2243210"/>
              <a:gd name="connsiteY3" fmla="*/ 2061029 h 3071090"/>
              <a:gd name="connsiteX4" fmla="*/ 2033384 w 2243210"/>
              <a:gd name="connsiteY4" fmla="*/ 1464873 h 3071090"/>
              <a:gd name="connsiteX5" fmla="*/ 1673344 w 2243210"/>
              <a:gd name="connsiteY5" fmla="*/ 862789 h 3071090"/>
              <a:gd name="connsiteX6" fmla="*/ 1691667 w 2243210"/>
              <a:gd name="connsiteY6" fmla="*/ 435429 h 3071090"/>
              <a:gd name="connsiteX7" fmla="*/ 2243210 w 2243210"/>
              <a:gd name="connsiteY7" fmla="*/ 0 h 3071090"/>
              <a:gd name="connsiteX0" fmla="*/ 486981 w 2243209"/>
              <a:gd name="connsiteY0" fmla="*/ 2757715 h 2893975"/>
              <a:gd name="connsiteX1" fmla="*/ 443009 w 2243209"/>
              <a:gd name="connsiteY1" fmla="*/ 2520280 h 2893975"/>
              <a:gd name="connsiteX2" fmla="*/ 1293632 w 2243209"/>
              <a:gd name="connsiteY2" fmla="*/ 2696088 h 2893975"/>
              <a:gd name="connsiteX3" fmla="*/ 2054524 w 2243209"/>
              <a:gd name="connsiteY3" fmla="*/ 2061029 h 2893975"/>
              <a:gd name="connsiteX4" fmla="*/ 2033383 w 2243209"/>
              <a:gd name="connsiteY4" fmla="*/ 1464873 h 2893975"/>
              <a:gd name="connsiteX5" fmla="*/ 1673343 w 2243209"/>
              <a:gd name="connsiteY5" fmla="*/ 862789 h 2893975"/>
              <a:gd name="connsiteX6" fmla="*/ 1691666 w 2243209"/>
              <a:gd name="connsiteY6" fmla="*/ 435429 h 2893975"/>
              <a:gd name="connsiteX7" fmla="*/ 2243209 w 2243209"/>
              <a:gd name="connsiteY7" fmla="*/ 0 h 2893975"/>
              <a:gd name="connsiteX0" fmla="*/ 486981 w 2243209"/>
              <a:gd name="connsiteY0" fmla="*/ 2757715 h 2893975"/>
              <a:gd name="connsiteX1" fmla="*/ 443009 w 2243209"/>
              <a:gd name="connsiteY1" fmla="*/ 2520280 h 2893975"/>
              <a:gd name="connsiteX2" fmla="*/ 1293632 w 2243209"/>
              <a:gd name="connsiteY2" fmla="*/ 2696088 h 2893975"/>
              <a:gd name="connsiteX3" fmla="*/ 2054524 w 2243209"/>
              <a:gd name="connsiteY3" fmla="*/ 2061029 h 2893975"/>
              <a:gd name="connsiteX4" fmla="*/ 2033383 w 2243209"/>
              <a:gd name="connsiteY4" fmla="*/ 1464873 h 2893975"/>
              <a:gd name="connsiteX5" fmla="*/ 1673343 w 2243209"/>
              <a:gd name="connsiteY5" fmla="*/ 862789 h 2893975"/>
              <a:gd name="connsiteX6" fmla="*/ 1691666 w 2243209"/>
              <a:gd name="connsiteY6" fmla="*/ 435429 h 2893975"/>
              <a:gd name="connsiteX7" fmla="*/ 2243209 w 2243209"/>
              <a:gd name="connsiteY7" fmla="*/ 0 h 2893975"/>
              <a:gd name="connsiteX0" fmla="*/ 361485 w 2117713"/>
              <a:gd name="connsiteY0" fmla="*/ 2757715 h 2997758"/>
              <a:gd name="connsiteX1" fmla="*/ 317513 w 2117713"/>
              <a:gd name="connsiteY1" fmla="*/ 2520280 h 2997758"/>
              <a:gd name="connsiteX2" fmla="*/ 1168136 w 2117713"/>
              <a:gd name="connsiteY2" fmla="*/ 2696088 h 2997758"/>
              <a:gd name="connsiteX3" fmla="*/ 1929028 w 2117713"/>
              <a:gd name="connsiteY3" fmla="*/ 2061029 h 2997758"/>
              <a:gd name="connsiteX4" fmla="*/ 1907887 w 2117713"/>
              <a:gd name="connsiteY4" fmla="*/ 1464873 h 2997758"/>
              <a:gd name="connsiteX5" fmla="*/ 1547847 w 2117713"/>
              <a:gd name="connsiteY5" fmla="*/ 862789 h 2997758"/>
              <a:gd name="connsiteX6" fmla="*/ 1566170 w 2117713"/>
              <a:gd name="connsiteY6" fmla="*/ 435429 h 2997758"/>
              <a:gd name="connsiteX7" fmla="*/ 2117713 w 2117713"/>
              <a:gd name="connsiteY7" fmla="*/ 0 h 2997758"/>
              <a:gd name="connsiteX0" fmla="*/ 0 w 2133447"/>
              <a:gd name="connsiteY0" fmla="*/ 3138735 h 3141956"/>
              <a:gd name="connsiteX1" fmla="*/ 333247 w 2133447"/>
              <a:gd name="connsiteY1" fmla="*/ 2520280 h 3141956"/>
              <a:gd name="connsiteX2" fmla="*/ 1183870 w 2133447"/>
              <a:gd name="connsiteY2" fmla="*/ 2696088 h 3141956"/>
              <a:gd name="connsiteX3" fmla="*/ 1944762 w 2133447"/>
              <a:gd name="connsiteY3" fmla="*/ 2061029 h 3141956"/>
              <a:gd name="connsiteX4" fmla="*/ 1923621 w 2133447"/>
              <a:gd name="connsiteY4" fmla="*/ 1464873 h 3141956"/>
              <a:gd name="connsiteX5" fmla="*/ 1563581 w 2133447"/>
              <a:gd name="connsiteY5" fmla="*/ 862789 h 3141956"/>
              <a:gd name="connsiteX6" fmla="*/ 1581904 w 2133447"/>
              <a:gd name="connsiteY6" fmla="*/ 435429 h 3141956"/>
              <a:gd name="connsiteX7" fmla="*/ 2133447 w 2133447"/>
              <a:gd name="connsiteY7" fmla="*/ 0 h 3141956"/>
              <a:gd name="connsiteX0" fmla="*/ 173265 w 2306712"/>
              <a:gd name="connsiteY0" fmla="*/ 3138735 h 3155412"/>
              <a:gd name="connsiteX1" fmla="*/ 506512 w 2306712"/>
              <a:gd name="connsiteY1" fmla="*/ 2520280 h 3155412"/>
              <a:gd name="connsiteX2" fmla="*/ 1357135 w 2306712"/>
              <a:gd name="connsiteY2" fmla="*/ 2696088 h 3155412"/>
              <a:gd name="connsiteX3" fmla="*/ 2118027 w 2306712"/>
              <a:gd name="connsiteY3" fmla="*/ 2061029 h 3155412"/>
              <a:gd name="connsiteX4" fmla="*/ 2096886 w 2306712"/>
              <a:gd name="connsiteY4" fmla="*/ 1464873 h 3155412"/>
              <a:gd name="connsiteX5" fmla="*/ 1736846 w 2306712"/>
              <a:gd name="connsiteY5" fmla="*/ 862789 h 3155412"/>
              <a:gd name="connsiteX6" fmla="*/ 1755169 w 2306712"/>
              <a:gd name="connsiteY6" fmla="*/ 435429 h 3155412"/>
              <a:gd name="connsiteX7" fmla="*/ 2306712 w 2306712"/>
              <a:gd name="connsiteY7" fmla="*/ 0 h 3155412"/>
              <a:gd name="connsiteX0" fmla="*/ 173265 w 2306712"/>
              <a:gd name="connsiteY0" fmla="*/ 3138735 h 3155412"/>
              <a:gd name="connsiteX1" fmla="*/ 506512 w 2306712"/>
              <a:gd name="connsiteY1" fmla="*/ 2520280 h 3155412"/>
              <a:gd name="connsiteX2" fmla="*/ 1357135 w 2306712"/>
              <a:gd name="connsiteY2" fmla="*/ 2696088 h 3155412"/>
              <a:gd name="connsiteX3" fmla="*/ 2118027 w 2306712"/>
              <a:gd name="connsiteY3" fmla="*/ 2061029 h 3155412"/>
              <a:gd name="connsiteX4" fmla="*/ 2096886 w 2306712"/>
              <a:gd name="connsiteY4" fmla="*/ 1464873 h 3155412"/>
              <a:gd name="connsiteX5" fmla="*/ 1736846 w 2306712"/>
              <a:gd name="connsiteY5" fmla="*/ 862789 h 3155412"/>
              <a:gd name="connsiteX6" fmla="*/ 1755169 w 2306712"/>
              <a:gd name="connsiteY6" fmla="*/ 435429 h 3155412"/>
              <a:gd name="connsiteX7" fmla="*/ 2306712 w 2306712"/>
              <a:gd name="connsiteY7" fmla="*/ 0 h 3155412"/>
              <a:gd name="connsiteX0" fmla="*/ 173265 w 2306712"/>
              <a:gd name="connsiteY0" fmla="*/ 3138735 h 3155412"/>
              <a:gd name="connsiteX1" fmla="*/ 506512 w 2306712"/>
              <a:gd name="connsiteY1" fmla="*/ 2520280 h 3155412"/>
              <a:gd name="connsiteX2" fmla="*/ 1357135 w 2306712"/>
              <a:gd name="connsiteY2" fmla="*/ 2696088 h 3155412"/>
              <a:gd name="connsiteX3" fmla="*/ 2118027 w 2306712"/>
              <a:gd name="connsiteY3" fmla="*/ 2061029 h 3155412"/>
              <a:gd name="connsiteX4" fmla="*/ 2096886 w 2306712"/>
              <a:gd name="connsiteY4" fmla="*/ 1464873 h 3155412"/>
              <a:gd name="connsiteX5" fmla="*/ 1736846 w 2306712"/>
              <a:gd name="connsiteY5" fmla="*/ 862789 h 3155412"/>
              <a:gd name="connsiteX6" fmla="*/ 1755169 w 2306712"/>
              <a:gd name="connsiteY6" fmla="*/ 435429 h 3155412"/>
              <a:gd name="connsiteX7" fmla="*/ 2306712 w 2306712"/>
              <a:gd name="connsiteY7" fmla="*/ 0 h 3155412"/>
              <a:gd name="connsiteX0" fmla="*/ 173265 w 2306712"/>
              <a:gd name="connsiteY0" fmla="*/ 3138735 h 3155412"/>
              <a:gd name="connsiteX1" fmla="*/ 506512 w 2306712"/>
              <a:gd name="connsiteY1" fmla="*/ 2520280 h 3155412"/>
              <a:gd name="connsiteX2" fmla="*/ 1357135 w 2306712"/>
              <a:gd name="connsiteY2" fmla="*/ 2696088 h 3155412"/>
              <a:gd name="connsiteX3" fmla="*/ 2118027 w 2306712"/>
              <a:gd name="connsiteY3" fmla="*/ 2061029 h 3155412"/>
              <a:gd name="connsiteX4" fmla="*/ 2096886 w 2306712"/>
              <a:gd name="connsiteY4" fmla="*/ 1464873 h 3155412"/>
              <a:gd name="connsiteX5" fmla="*/ 1736846 w 2306712"/>
              <a:gd name="connsiteY5" fmla="*/ 862789 h 3155412"/>
              <a:gd name="connsiteX6" fmla="*/ 1755169 w 2306712"/>
              <a:gd name="connsiteY6" fmla="*/ 435429 h 3155412"/>
              <a:gd name="connsiteX7" fmla="*/ 2306712 w 2306712"/>
              <a:gd name="connsiteY7" fmla="*/ 0 h 3155412"/>
              <a:gd name="connsiteX0" fmla="*/ 173265 w 2306712"/>
              <a:gd name="connsiteY0" fmla="*/ 3138735 h 3155412"/>
              <a:gd name="connsiteX1" fmla="*/ 506512 w 2306712"/>
              <a:gd name="connsiteY1" fmla="*/ 2520280 h 3155412"/>
              <a:gd name="connsiteX2" fmla="*/ 1357135 w 2306712"/>
              <a:gd name="connsiteY2" fmla="*/ 2696088 h 3155412"/>
              <a:gd name="connsiteX3" fmla="*/ 2118027 w 2306712"/>
              <a:gd name="connsiteY3" fmla="*/ 2061029 h 3155412"/>
              <a:gd name="connsiteX4" fmla="*/ 2096886 w 2306712"/>
              <a:gd name="connsiteY4" fmla="*/ 1464873 h 3155412"/>
              <a:gd name="connsiteX5" fmla="*/ 1736846 w 2306712"/>
              <a:gd name="connsiteY5" fmla="*/ 862789 h 3155412"/>
              <a:gd name="connsiteX6" fmla="*/ 1755169 w 2306712"/>
              <a:gd name="connsiteY6" fmla="*/ 435429 h 3155412"/>
              <a:gd name="connsiteX7" fmla="*/ 2306712 w 2306712"/>
              <a:gd name="connsiteY7" fmla="*/ 0 h 3155412"/>
              <a:gd name="connsiteX0" fmla="*/ 173265 w 2306712"/>
              <a:gd name="connsiteY0" fmla="*/ 3138735 h 3155412"/>
              <a:gd name="connsiteX1" fmla="*/ 506512 w 2306712"/>
              <a:gd name="connsiteY1" fmla="*/ 2520280 h 3155412"/>
              <a:gd name="connsiteX2" fmla="*/ 1357135 w 2306712"/>
              <a:gd name="connsiteY2" fmla="*/ 2696088 h 3155412"/>
              <a:gd name="connsiteX3" fmla="*/ 2118027 w 2306712"/>
              <a:gd name="connsiteY3" fmla="*/ 2061029 h 3155412"/>
              <a:gd name="connsiteX4" fmla="*/ 2096886 w 2306712"/>
              <a:gd name="connsiteY4" fmla="*/ 1464873 h 3155412"/>
              <a:gd name="connsiteX5" fmla="*/ 1736846 w 2306712"/>
              <a:gd name="connsiteY5" fmla="*/ 862789 h 3155412"/>
              <a:gd name="connsiteX6" fmla="*/ 1755169 w 2306712"/>
              <a:gd name="connsiteY6" fmla="*/ 435429 h 3155412"/>
              <a:gd name="connsiteX7" fmla="*/ 2306712 w 2306712"/>
              <a:gd name="connsiteY7" fmla="*/ 0 h 3155412"/>
              <a:gd name="connsiteX0" fmla="*/ 173265 w 2306712"/>
              <a:gd name="connsiteY0" fmla="*/ 3138735 h 3155412"/>
              <a:gd name="connsiteX1" fmla="*/ 506512 w 2306712"/>
              <a:gd name="connsiteY1" fmla="*/ 2520280 h 3155412"/>
              <a:gd name="connsiteX2" fmla="*/ 1357135 w 2306712"/>
              <a:gd name="connsiteY2" fmla="*/ 2696088 h 3155412"/>
              <a:gd name="connsiteX3" fmla="*/ 2118027 w 2306712"/>
              <a:gd name="connsiteY3" fmla="*/ 2061029 h 3155412"/>
              <a:gd name="connsiteX4" fmla="*/ 2096886 w 2306712"/>
              <a:gd name="connsiteY4" fmla="*/ 1464873 h 3155412"/>
              <a:gd name="connsiteX5" fmla="*/ 1736846 w 2306712"/>
              <a:gd name="connsiteY5" fmla="*/ 862789 h 3155412"/>
              <a:gd name="connsiteX6" fmla="*/ 1755169 w 2306712"/>
              <a:gd name="connsiteY6" fmla="*/ 435429 h 3155412"/>
              <a:gd name="connsiteX7" fmla="*/ 2306712 w 2306712"/>
              <a:gd name="connsiteY7" fmla="*/ 0 h 3155412"/>
              <a:gd name="connsiteX0" fmla="*/ 173265 w 2670410"/>
              <a:gd name="connsiteY0" fmla="*/ 3138735 h 3155412"/>
              <a:gd name="connsiteX1" fmla="*/ 506512 w 2670410"/>
              <a:gd name="connsiteY1" fmla="*/ 2520280 h 3155412"/>
              <a:gd name="connsiteX2" fmla="*/ 1357135 w 2670410"/>
              <a:gd name="connsiteY2" fmla="*/ 2696088 h 3155412"/>
              <a:gd name="connsiteX3" fmla="*/ 2118027 w 2670410"/>
              <a:gd name="connsiteY3" fmla="*/ 2061029 h 3155412"/>
              <a:gd name="connsiteX4" fmla="*/ 2096886 w 2670410"/>
              <a:gd name="connsiteY4" fmla="*/ 1464873 h 3155412"/>
              <a:gd name="connsiteX5" fmla="*/ 1736846 w 2670410"/>
              <a:gd name="connsiteY5" fmla="*/ 862789 h 3155412"/>
              <a:gd name="connsiteX6" fmla="*/ 1755169 w 2670410"/>
              <a:gd name="connsiteY6" fmla="*/ 435429 h 3155412"/>
              <a:gd name="connsiteX7" fmla="*/ 2306712 w 2670410"/>
              <a:gd name="connsiteY7" fmla="*/ 0 h 3155412"/>
              <a:gd name="connsiteX0" fmla="*/ 173265 w 2306712"/>
              <a:gd name="connsiteY0" fmla="*/ 3138735 h 3155412"/>
              <a:gd name="connsiteX1" fmla="*/ 506512 w 2306712"/>
              <a:gd name="connsiteY1" fmla="*/ 2520280 h 3155412"/>
              <a:gd name="connsiteX2" fmla="*/ 1357135 w 2306712"/>
              <a:gd name="connsiteY2" fmla="*/ 2696088 h 3155412"/>
              <a:gd name="connsiteX3" fmla="*/ 2118027 w 2306712"/>
              <a:gd name="connsiteY3" fmla="*/ 2061029 h 3155412"/>
              <a:gd name="connsiteX4" fmla="*/ 2096886 w 2306712"/>
              <a:gd name="connsiteY4" fmla="*/ 1464873 h 3155412"/>
              <a:gd name="connsiteX5" fmla="*/ 1736846 w 2306712"/>
              <a:gd name="connsiteY5" fmla="*/ 862789 h 3155412"/>
              <a:gd name="connsiteX6" fmla="*/ 1755169 w 2306712"/>
              <a:gd name="connsiteY6" fmla="*/ 435429 h 3155412"/>
              <a:gd name="connsiteX7" fmla="*/ 2306712 w 2306712"/>
              <a:gd name="connsiteY7" fmla="*/ 0 h 3155412"/>
              <a:gd name="connsiteX0" fmla="*/ 173265 w 2306712"/>
              <a:gd name="connsiteY0" fmla="*/ 3138735 h 3155412"/>
              <a:gd name="connsiteX1" fmla="*/ 506512 w 2306712"/>
              <a:gd name="connsiteY1" fmla="*/ 2520280 h 3155412"/>
              <a:gd name="connsiteX2" fmla="*/ 1357135 w 2306712"/>
              <a:gd name="connsiteY2" fmla="*/ 2696088 h 3155412"/>
              <a:gd name="connsiteX3" fmla="*/ 2118027 w 2306712"/>
              <a:gd name="connsiteY3" fmla="*/ 2061029 h 3155412"/>
              <a:gd name="connsiteX4" fmla="*/ 2096886 w 2306712"/>
              <a:gd name="connsiteY4" fmla="*/ 1464873 h 3155412"/>
              <a:gd name="connsiteX5" fmla="*/ 1736846 w 2306712"/>
              <a:gd name="connsiteY5" fmla="*/ 862789 h 3155412"/>
              <a:gd name="connsiteX6" fmla="*/ 1755169 w 2306712"/>
              <a:gd name="connsiteY6" fmla="*/ 435429 h 3155412"/>
              <a:gd name="connsiteX7" fmla="*/ 2306712 w 2306712"/>
              <a:gd name="connsiteY7" fmla="*/ 0 h 3155412"/>
              <a:gd name="connsiteX0" fmla="*/ 0 w 1800200"/>
              <a:gd name="connsiteY0" fmla="*/ 2520280 h 2776091"/>
              <a:gd name="connsiteX1" fmla="*/ 850623 w 1800200"/>
              <a:gd name="connsiteY1" fmla="*/ 2696088 h 2776091"/>
              <a:gd name="connsiteX2" fmla="*/ 1611515 w 1800200"/>
              <a:gd name="connsiteY2" fmla="*/ 2061029 h 2776091"/>
              <a:gd name="connsiteX3" fmla="*/ 1590374 w 1800200"/>
              <a:gd name="connsiteY3" fmla="*/ 1464873 h 2776091"/>
              <a:gd name="connsiteX4" fmla="*/ 1230334 w 1800200"/>
              <a:gd name="connsiteY4" fmla="*/ 862789 h 2776091"/>
              <a:gd name="connsiteX5" fmla="*/ 1248657 w 1800200"/>
              <a:gd name="connsiteY5" fmla="*/ 435429 h 2776091"/>
              <a:gd name="connsiteX6" fmla="*/ 1800200 w 1800200"/>
              <a:gd name="connsiteY6" fmla="*/ 0 h 2776091"/>
              <a:gd name="connsiteX0" fmla="*/ 0 w 1800200"/>
              <a:gd name="connsiteY0" fmla="*/ 2520280 h 2776091"/>
              <a:gd name="connsiteX1" fmla="*/ 850623 w 1800200"/>
              <a:gd name="connsiteY1" fmla="*/ 2697396 h 2776091"/>
              <a:gd name="connsiteX2" fmla="*/ 1611515 w 1800200"/>
              <a:gd name="connsiteY2" fmla="*/ 2061029 h 2776091"/>
              <a:gd name="connsiteX3" fmla="*/ 1590374 w 1800200"/>
              <a:gd name="connsiteY3" fmla="*/ 1464873 h 2776091"/>
              <a:gd name="connsiteX4" fmla="*/ 1230334 w 1800200"/>
              <a:gd name="connsiteY4" fmla="*/ 862789 h 2776091"/>
              <a:gd name="connsiteX5" fmla="*/ 1248657 w 1800200"/>
              <a:gd name="connsiteY5" fmla="*/ 435429 h 2776091"/>
              <a:gd name="connsiteX6" fmla="*/ 1800200 w 1800200"/>
              <a:gd name="connsiteY6" fmla="*/ 0 h 2776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00200" h="2776091">
                <a:moveTo>
                  <a:pt x="0" y="2520280"/>
                </a:moveTo>
                <a:cubicBezTo>
                  <a:pt x="474751" y="2776091"/>
                  <a:pt x="319803" y="2610429"/>
                  <a:pt x="850623" y="2697396"/>
                </a:cubicBezTo>
                <a:cubicBezTo>
                  <a:pt x="1331766" y="2602889"/>
                  <a:pt x="1488223" y="2266450"/>
                  <a:pt x="1611515" y="2061029"/>
                </a:cubicBezTo>
                <a:cubicBezTo>
                  <a:pt x="1734807" y="1855609"/>
                  <a:pt x="1637411" y="2233003"/>
                  <a:pt x="1590374" y="1464873"/>
                </a:cubicBezTo>
                <a:cubicBezTo>
                  <a:pt x="1226418" y="957738"/>
                  <a:pt x="1471210" y="1382985"/>
                  <a:pt x="1230334" y="862789"/>
                </a:cubicBezTo>
                <a:cubicBezTo>
                  <a:pt x="1171248" y="550417"/>
                  <a:pt x="1153679" y="579227"/>
                  <a:pt x="1248657" y="435429"/>
                </a:cubicBezTo>
                <a:cubicBezTo>
                  <a:pt x="1343635" y="291631"/>
                  <a:pt x="1592162" y="135467"/>
                  <a:pt x="1800200" y="0"/>
                </a:cubicBezTo>
              </a:path>
            </a:pathLst>
          </a:custGeom>
          <a:noFill/>
          <a:ln w="254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Arco 32"/>
          <p:cNvSpPr/>
          <p:nvPr/>
        </p:nvSpPr>
        <p:spPr bwMode="auto">
          <a:xfrm rot="1076317" flipV="1">
            <a:off x="1431308" y="2715877"/>
            <a:ext cx="2117397" cy="2040312"/>
          </a:xfrm>
          <a:prstGeom prst="arc">
            <a:avLst>
              <a:gd name="adj1" fmla="val 15715335"/>
              <a:gd name="adj2" fmla="val 1386065"/>
            </a:avLst>
          </a:prstGeom>
          <a:noFill/>
          <a:ln w="28575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Figura a mano libera 33"/>
          <p:cNvSpPr/>
          <p:nvPr/>
        </p:nvSpPr>
        <p:spPr bwMode="auto">
          <a:xfrm rot="766072" flipH="1" flipV="1">
            <a:off x="2942087" y="2298727"/>
            <a:ext cx="701633" cy="1310993"/>
          </a:xfrm>
          <a:custGeom>
            <a:avLst/>
            <a:gdLst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1799771 w 2612571"/>
              <a:gd name="connsiteY7" fmla="*/ 986972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543291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264228 w 2612571"/>
              <a:gd name="connsiteY6" fmla="*/ 1480458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402745 w 2612571"/>
              <a:gd name="connsiteY6" fmla="*/ 1464873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52058"/>
              <a:gd name="connsiteX1" fmla="*/ 798286 w 2612571"/>
              <a:gd name="connsiteY1" fmla="*/ 1393372 h 2852058"/>
              <a:gd name="connsiteX2" fmla="*/ 551543 w 2612571"/>
              <a:gd name="connsiteY2" fmla="*/ 2148115 h 2852058"/>
              <a:gd name="connsiteX3" fmla="*/ 856343 w 2612571"/>
              <a:gd name="connsiteY3" fmla="*/ 2757715 h 2852058"/>
              <a:gd name="connsiteX4" fmla="*/ 1828800 w 2612571"/>
              <a:gd name="connsiteY4" fmla="*/ 2714172 h 2852058"/>
              <a:gd name="connsiteX5" fmla="*/ 2423886 w 2612571"/>
              <a:gd name="connsiteY5" fmla="*/ 2061029 h 2852058"/>
              <a:gd name="connsiteX6" fmla="*/ 2402745 w 2612571"/>
              <a:gd name="connsiteY6" fmla="*/ 1464873 h 2852058"/>
              <a:gd name="connsiteX7" fmla="*/ 2042705 w 2612571"/>
              <a:gd name="connsiteY7" fmla="*/ 862789 h 2852058"/>
              <a:gd name="connsiteX8" fmla="*/ 2061028 w 2612571"/>
              <a:gd name="connsiteY8" fmla="*/ 435429 h 2852058"/>
              <a:gd name="connsiteX9" fmla="*/ 2612571 w 2612571"/>
              <a:gd name="connsiteY9" fmla="*/ 0 h 2852058"/>
              <a:gd name="connsiteX0" fmla="*/ 0 w 2612571"/>
              <a:gd name="connsiteY0" fmla="*/ 638629 h 2830286"/>
              <a:gd name="connsiteX1" fmla="*/ 798286 w 2612571"/>
              <a:gd name="connsiteY1" fmla="*/ 1393372 h 2830286"/>
              <a:gd name="connsiteX2" fmla="*/ 551543 w 2612571"/>
              <a:gd name="connsiteY2" fmla="*/ 2148115 h 2830286"/>
              <a:gd name="connsiteX3" fmla="*/ 856343 w 2612571"/>
              <a:gd name="connsiteY3" fmla="*/ 2757715 h 2830286"/>
              <a:gd name="connsiteX4" fmla="*/ 1828800 w 2612571"/>
              <a:gd name="connsiteY4" fmla="*/ 2714172 h 2830286"/>
              <a:gd name="connsiteX5" fmla="*/ 2423886 w 2612571"/>
              <a:gd name="connsiteY5" fmla="*/ 2061029 h 2830286"/>
              <a:gd name="connsiteX6" fmla="*/ 2402745 w 2612571"/>
              <a:gd name="connsiteY6" fmla="*/ 1464873 h 2830286"/>
              <a:gd name="connsiteX7" fmla="*/ 2042705 w 2612571"/>
              <a:gd name="connsiteY7" fmla="*/ 862789 h 2830286"/>
              <a:gd name="connsiteX8" fmla="*/ 2061028 w 2612571"/>
              <a:gd name="connsiteY8" fmla="*/ 435429 h 2830286"/>
              <a:gd name="connsiteX9" fmla="*/ 2612571 w 2612571"/>
              <a:gd name="connsiteY9" fmla="*/ 0 h 2830286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2042705 w 2612571"/>
              <a:gd name="connsiteY4" fmla="*/ 2585722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88343"/>
              <a:gd name="connsiteX1" fmla="*/ 798286 w 2612571"/>
              <a:gd name="connsiteY1" fmla="*/ 1393372 h 2888343"/>
              <a:gd name="connsiteX2" fmla="*/ 551543 w 2612571"/>
              <a:gd name="connsiteY2" fmla="*/ 2148115 h 2888343"/>
              <a:gd name="connsiteX3" fmla="*/ 856343 w 2612571"/>
              <a:gd name="connsiteY3" fmla="*/ 2757715 h 2888343"/>
              <a:gd name="connsiteX4" fmla="*/ 1662994 w 2612571"/>
              <a:gd name="connsiteY4" fmla="*/ 2696088 h 2888343"/>
              <a:gd name="connsiteX5" fmla="*/ 2423886 w 2612571"/>
              <a:gd name="connsiteY5" fmla="*/ 2061029 h 2888343"/>
              <a:gd name="connsiteX6" fmla="*/ 2402745 w 2612571"/>
              <a:gd name="connsiteY6" fmla="*/ 1464873 h 2888343"/>
              <a:gd name="connsiteX7" fmla="*/ 2042705 w 2612571"/>
              <a:gd name="connsiteY7" fmla="*/ 862789 h 2888343"/>
              <a:gd name="connsiteX8" fmla="*/ 2061028 w 2612571"/>
              <a:gd name="connsiteY8" fmla="*/ 435429 h 2888343"/>
              <a:gd name="connsiteX9" fmla="*/ 2612571 w 2612571"/>
              <a:gd name="connsiteY9" fmla="*/ 0 h 2888343"/>
              <a:gd name="connsiteX0" fmla="*/ 0 w 2612571"/>
              <a:gd name="connsiteY0" fmla="*/ 638629 h 2888343"/>
              <a:gd name="connsiteX1" fmla="*/ 798286 w 2612571"/>
              <a:gd name="connsiteY1" fmla="*/ 1393372 h 2888343"/>
              <a:gd name="connsiteX2" fmla="*/ 551543 w 2612571"/>
              <a:gd name="connsiteY2" fmla="*/ 2148115 h 2888343"/>
              <a:gd name="connsiteX3" fmla="*/ 856343 w 2612571"/>
              <a:gd name="connsiteY3" fmla="*/ 2757715 h 2888343"/>
              <a:gd name="connsiteX4" fmla="*/ 1662994 w 2612571"/>
              <a:gd name="connsiteY4" fmla="*/ 2696088 h 2888343"/>
              <a:gd name="connsiteX5" fmla="*/ 2423886 w 2612571"/>
              <a:gd name="connsiteY5" fmla="*/ 2061029 h 2888343"/>
              <a:gd name="connsiteX6" fmla="*/ 2402745 w 2612571"/>
              <a:gd name="connsiteY6" fmla="*/ 1464873 h 2888343"/>
              <a:gd name="connsiteX7" fmla="*/ 2042705 w 2612571"/>
              <a:gd name="connsiteY7" fmla="*/ 862789 h 2888343"/>
              <a:gd name="connsiteX8" fmla="*/ 2061028 w 2612571"/>
              <a:gd name="connsiteY8" fmla="*/ 435429 h 2888343"/>
              <a:gd name="connsiteX9" fmla="*/ 2612571 w 2612571"/>
              <a:gd name="connsiteY9" fmla="*/ 0 h 2888343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061028 w 2612571"/>
              <a:gd name="connsiteY8" fmla="*/ 435429 h 2815772"/>
              <a:gd name="connsiteX9" fmla="*/ 2612571 w 2612571"/>
              <a:gd name="connsiteY9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042705 w 2612571"/>
              <a:gd name="connsiteY7" fmla="*/ 862789 h 2815772"/>
              <a:gd name="connsiteX8" fmla="*/ 2612571 w 2612571"/>
              <a:gd name="connsiteY8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423886 w 2612571"/>
              <a:gd name="connsiteY5" fmla="*/ 2061029 h 2815772"/>
              <a:gd name="connsiteX6" fmla="*/ 2402745 w 2612571"/>
              <a:gd name="connsiteY6" fmla="*/ 1464873 h 2815772"/>
              <a:gd name="connsiteX7" fmla="*/ 2612571 w 2612571"/>
              <a:gd name="connsiteY7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402745 w 2612571"/>
              <a:gd name="connsiteY5" fmla="*/ 1464873 h 2815772"/>
              <a:gd name="connsiteX6" fmla="*/ 2612571 w 2612571"/>
              <a:gd name="connsiteY6" fmla="*/ 0 h 2815772"/>
              <a:gd name="connsiteX0" fmla="*/ 0 w 2612571"/>
              <a:gd name="connsiteY0" fmla="*/ 638629 h 2815772"/>
              <a:gd name="connsiteX1" fmla="*/ 798286 w 2612571"/>
              <a:gd name="connsiteY1" fmla="*/ 1393372 h 2815772"/>
              <a:gd name="connsiteX2" fmla="*/ 551543 w 2612571"/>
              <a:gd name="connsiteY2" fmla="*/ 2148115 h 2815772"/>
              <a:gd name="connsiteX3" fmla="*/ 856343 w 2612571"/>
              <a:gd name="connsiteY3" fmla="*/ 2757715 h 2815772"/>
              <a:gd name="connsiteX4" fmla="*/ 1662994 w 2612571"/>
              <a:gd name="connsiteY4" fmla="*/ 2696088 h 2815772"/>
              <a:gd name="connsiteX5" fmla="*/ 2612571 w 2612571"/>
              <a:gd name="connsiteY5" fmla="*/ 0 h 2815772"/>
              <a:gd name="connsiteX0" fmla="*/ 0 w 2612571"/>
              <a:gd name="connsiteY0" fmla="*/ 638629 h 2757715"/>
              <a:gd name="connsiteX1" fmla="*/ 798286 w 2612571"/>
              <a:gd name="connsiteY1" fmla="*/ 1393372 h 2757715"/>
              <a:gd name="connsiteX2" fmla="*/ 551543 w 2612571"/>
              <a:gd name="connsiteY2" fmla="*/ 2148115 h 2757715"/>
              <a:gd name="connsiteX3" fmla="*/ 856343 w 2612571"/>
              <a:gd name="connsiteY3" fmla="*/ 2757715 h 2757715"/>
              <a:gd name="connsiteX4" fmla="*/ 2612571 w 2612571"/>
              <a:gd name="connsiteY4" fmla="*/ 0 h 2757715"/>
              <a:gd name="connsiteX0" fmla="*/ 0 w 2612571"/>
              <a:gd name="connsiteY0" fmla="*/ 638629 h 2380344"/>
              <a:gd name="connsiteX1" fmla="*/ 798286 w 2612571"/>
              <a:gd name="connsiteY1" fmla="*/ 1393372 h 2380344"/>
              <a:gd name="connsiteX2" fmla="*/ 551543 w 2612571"/>
              <a:gd name="connsiteY2" fmla="*/ 2148115 h 2380344"/>
              <a:gd name="connsiteX3" fmla="*/ 2612571 w 2612571"/>
              <a:gd name="connsiteY3" fmla="*/ 0 h 2380344"/>
              <a:gd name="connsiteX0" fmla="*/ 0 w 890210"/>
              <a:gd name="connsiteY0" fmla="*/ 0 h 1741715"/>
              <a:gd name="connsiteX1" fmla="*/ 798286 w 890210"/>
              <a:gd name="connsiteY1" fmla="*/ 754743 h 1741715"/>
              <a:gd name="connsiteX2" fmla="*/ 551543 w 890210"/>
              <a:gd name="connsiteY2" fmla="*/ 1509486 h 1741715"/>
              <a:gd name="connsiteX0" fmla="*/ 0 w 890210"/>
              <a:gd name="connsiteY0" fmla="*/ 0 h 1509486"/>
              <a:gd name="connsiteX1" fmla="*/ 798286 w 890210"/>
              <a:gd name="connsiteY1" fmla="*/ 754743 h 1509486"/>
              <a:gd name="connsiteX2" fmla="*/ 551543 w 890210"/>
              <a:gd name="connsiteY2" fmla="*/ 1509486 h 150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210" h="1509486">
                <a:moveTo>
                  <a:pt x="0" y="0"/>
                </a:moveTo>
                <a:cubicBezTo>
                  <a:pt x="353181" y="251581"/>
                  <a:pt x="706362" y="503162"/>
                  <a:pt x="798286" y="754743"/>
                </a:cubicBezTo>
                <a:cubicBezTo>
                  <a:pt x="890210" y="1006324"/>
                  <a:pt x="773398" y="1080815"/>
                  <a:pt x="551543" y="1509486"/>
                </a:cubicBezTo>
              </a:path>
            </a:pathLst>
          </a:custGeom>
          <a:noFill/>
          <a:ln w="254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923925" y="996950"/>
            <a:ext cx="7861300" cy="4435475"/>
          </a:xfrm>
          <a:prstGeom prst="rect">
            <a:avLst/>
          </a:prstGeom>
          <a:solidFill>
            <a:schemeClr val="bg1">
              <a:alpha val="56078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 altLang="it-IT"/>
          </a:p>
        </p:txBody>
      </p:sp>
      <p:sp>
        <p:nvSpPr>
          <p:cNvPr id="36867" name="Oval 2"/>
          <p:cNvSpPr>
            <a:spLocks noChangeArrowheads="1"/>
          </p:cNvSpPr>
          <p:nvPr/>
        </p:nvSpPr>
        <p:spPr bwMode="auto">
          <a:xfrm rot="-865580">
            <a:off x="3008313" y="1516063"/>
            <a:ext cx="5734050" cy="2681287"/>
          </a:xfrm>
          <a:prstGeom prst="ellipse">
            <a:avLst/>
          </a:prstGeom>
          <a:solidFill>
            <a:srgbClr val="99CCFF">
              <a:alpha val="7843"/>
            </a:srgbClr>
          </a:solidFill>
          <a:ln w="9525" cap="rnd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 altLang="it-IT"/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 rot="-827439">
            <a:off x="3011488" y="1925638"/>
            <a:ext cx="3951287" cy="2314575"/>
          </a:xfrm>
          <a:prstGeom prst="ellipse">
            <a:avLst/>
          </a:prstGeom>
          <a:solidFill>
            <a:srgbClr val="99CCFF">
              <a:alpha val="29019"/>
            </a:srgbClr>
          </a:solidFill>
          <a:ln w="9525" cap="rnd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 altLang="it-IT"/>
          </a:p>
        </p:txBody>
      </p:sp>
      <p:sp>
        <p:nvSpPr>
          <p:cNvPr id="1137669" name="Rectangle 5"/>
          <p:cNvSpPr>
            <a:spLocks noChangeArrowheads="1"/>
          </p:cNvSpPr>
          <p:nvPr/>
        </p:nvSpPr>
        <p:spPr bwMode="auto">
          <a:xfrm>
            <a:off x="0" y="-100013"/>
            <a:ext cx="9143999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it-IT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imes New Roman" pitchFamily="18" charset="0"/>
              </a:rPr>
              <a:t>L’atteggiamento  necessario per la partecipazione</a:t>
            </a:r>
            <a:endParaRPr lang="it-IT" sz="2400" b="1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 rot="-5400000">
            <a:off x="-729456" y="3086894"/>
            <a:ext cx="2309812" cy="641350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b="1" dirty="0">
                <a:latin typeface="Verdana" pitchFamily="34" charset="0"/>
              </a:rPr>
              <a:t>Dimensione partecipativa 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908050" y="5510213"/>
            <a:ext cx="7410450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V="1">
            <a:off x="842963" y="1471613"/>
            <a:ext cx="14287" cy="4011612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2954338" y="2754313"/>
            <a:ext cx="444500" cy="274637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77800" eaLnBrk="1" hangingPunct="1">
              <a:buClr>
                <a:srgbClr val="FF0000"/>
              </a:buClr>
              <a:buFontTx/>
              <a:buChar char="•"/>
            </a:pPr>
            <a:endParaRPr lang="it-IT" altLang="it-IT" sz="1200" b="1">
              <a:latin typeface="Verdana" pitchFamily="34" charset="0"/>
            </a:endParaRP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3609975" y="4721225"/>
            <a:ext cx="3432350" cy="646331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77800" eaLnBrk="1" hangingPunct="1">
              <a:buClr>
                <a:srgbClr val="FF0000"/>
              </a:buClr>
              <a:buFontTx/>
              <a:buChar char="•"/>
            </a:pPr>
            <a:r>
              <a:rPr lang="it-IT" altLang="it-IT" sz="1200" b="1" dirty="0">
                <a:latin typeface="Verdana" pitchFamily="34" charset="0"/>
              </a:rPr>
              <a:t>Completezza </a:t>
            </a:r>
            <a:r>
              <a:rPr lang="it-IT" altLang="it-IT" sz="1200" b="1" dirty="0" smtClean="0">
                <a:latin typeface="Verdana" pitchFamily="34" charset="0"/>
              </a:rPr>
              <a:t>conoscenze</a:t>
            </a:r>
            <a:endParaRPr lang="it-IT" altLang="it-IT" sz="1200" b="1" dirty="0">
              <a:latin typeface="Verdana" pitchFamily="34" charset="0"/>
            </a:endParaRPr>
          </a:p>
          <a:p>
            <a:pPr indent="177800" eaLnBrk="1" hangingPunct="1">
              <a:buClr>
                <a:srgbClr val="FF0000"/>
              </a:buClr>
              <a:buFontTx/>
              <a:buChar char="•"/>
            </a:pPr>
            <a:r>
              <a:rPr lang="it-IT" altLang="it-IT" sz="1200" b="1" dirty="0">
                <a:latin typeface="Verdana" pitchFamily="34" charset="0"/>
              </a:rPr>
              <a:t>Facilità di </a:t>
            </a:r>
            <a:r>
              <a:rPr lang="it-IT" altLang="it-IT" sz="1200" b="1" dirty="0" smtClean="0">
                <a:latin typeface="Verdana" pitchFamily="34" charset="0"/>
              </a:rPr>
              <a:t>accesso alle informazioni</a:t>
            </a:r>
            <a:endParaRPr lang="it-IT" altLang="it-IT" sz="1200" b="1" dirty="0">
              <a:latin typeface="Verdana" pitchFamily="34" charset="0"/>
            </a:endParaRPr>
          </a:p>
          <a:p>
            <a:pPr indent="177800" eaLnBrk="1" hangingPunct="1">
              <a:buClr>
                <a:srgbClr val="FF0000"/>
              </a:buClr>
              <a:buFontTx/>
              <a:buChar char="•"/>
            </a:pPr>
            <a:r>
              <a:rPr lang="it-IT" altLang="it-IT" sz="1200" b="1" dirty="0">
                <a:latin typeface="Verdana" pitchFamily="34" charset="0"/>
              </a:rPr>
              <a:t>Velocità di </a:t>
            </a:r>
            <a:r>
              <a:rPr lang="it-IT" altLang="it-IT" sz="1200" b="1" dirty="0" smtClean="0">
                <a:latin typeface="Verdana" pitchFamily="34" charset="0"/>
              </a:rPr>
              <a:t>consultazione </a:t>
            </a:r>
            <a:endParaRPr lang="it-IT" altLang="it-IT" sz="1200" b="1" dirty="0">
              <a:latin typeface="Verdana" pitchFamily="34" charset="0"/>
            </a:endParaRP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3708400" y="2151063"/>
            <a:ext cx="2936875" cy="701675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sz="2000" b="1">
                <a:latin typeface="Verdana" pitchFamily="34" charset="0"/>
              </a:rPr>
              <a:t>Comunità di Apprendimento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892175" y="2238375"/>
            <a:ext cx="2995613" cy="63976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eaLnBrk="1" hangingPunct="1">
              <a:buClr>
                <a:srgbClr val="FF0000"/>
              </a:buClr>
              <a:buFontTx/>
              <a:buChar char="•"/>
            </a:pPr>
            <a:r>
              <a:rPr lang="it-IT" altLang="it-IT" sz="1200" b="1">
                <a:latin typeface="Verdana" pitchFamily="34" charset="0"/>
              </a:rPr>
              <a:t>Istanza di partecipazione</a:t>
            </a:r>
          </a:p>
          <a:p>
            <a:pPr marL="177800" indent="-177800" eaLnBrk="1" hangingPunct="1">
              <a:buClr>
                <a:srgbClr val="FF0000"/>
              </a:buClr>
              <a:buFontTx/>
              <a:buChar char="•"/>
            </a:pPr>
            <a:r>
              <a:rPr lang="it-IT" altLang="it-IT" sz="1200" b="1">
                <a:latin typeface="Verdana" pitchFamily="34" charset="0"/>
              </a:rPr>
              <a:t>Scambio di opinioni ed esperienze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5848350" y="2878138"/>
            <a:ext cx="2066925" cy="769937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FF0000"/>
              </a:buClr>
            </a:pPr>
            <a:r>
              <a:rPr lang="it-IT" altLang="it-IT" sz="1100">
                <a:latin typeface="Verdana" pitchFamily="34" charset="0"/>
              </a:rPr>
              <a:t>Istanza di Partecipazione in equilibrio con le esigenze di certificazione delle informazioni</a:t>
            </a:r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V="1">
            <a:off x="1290638" y="4013200"/>
            <a:ext cx="1663700" cy="1122363"/>
          </a:xfrm>
          <a:prstGeom prst="line">
            <a:avLst/>
          </a:prstGeom>
          <a:noFill/>
          <a:ln w="76200" cap="rnd">
            <a:solidFill>
              <a:srgbClr val="FF3300"/>
            </a:solidFill>
            <a:prstDash val="sysDot"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36879" name="Text Box 15"/>
          <p:cNvSpPr txBox="1">
            <a:spLocks noChangeArrowheads="1"/>
          </p:cNvSpPr>
          <p:nvPr/>
        </p:nvSpPr>
        <p:spPr bwMode="auto">
          <a:xfrm>
            <a:off x="277435" y="6352877"/>
            <a:ext cx="3990195" cy="246221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it-IT" altLang="it-IT" sz="1000" dirty="0">
                <a:latin typeface="Verdana" pitchFamily="34" charset="0"/>
              </a:rPr>
              <a:t>Fonte : elaborazione </a:t>
            </a:r>
            <a:r>
              <a:rPr lang="it-IT" altLang="it-IT" sz="1000" dirty="0" smtClean="0">
                <a:latin typeface="Verdana" pitchFamily="34" charset="0"/>
              </a:rPr>
              <a:t>CCP riprendendo </a:t>
            </a:r>
            <a:r>
              <a:rPr lang="it-IT" altLang="it-IT" sz="1000" dirty="0">
                <a:latin typeface="Verdana" pitchFamily="34" charset="0"/>
              </a:rPr>
              <a:t>Stefano </a:t>
            </a:r>
            <a:r>
              <a:rPr lang="it-IT" altLang="it-IT" sz="1000" dirty="0" err="1">
                <a:latin typeface="Verdana" pitchFamily="34" charset="0"/>
              </a:rPr>
              <a:t>Micelli</a:t>
            </a:r>
            <a:r>
              <a:rPr lang="it-IT" altLang="it-IT" sz="1000" dirty="0">
                <a:latin typeface="Verdana" pitchFamily="34" charset="0"/>
              </a:rPr>
              <a:t> (13)</a:t>
            </a:r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5848350" y="4013200"/>
            <a:ext cx="2309813" cy="701675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sz="2000" b="1">
                <a:latin typeface="Verdana" pitchFamily="34" charset="0"/>
              </a:rPr>
              <a:t>Comunità di Interesse </a:t>
            </a:r>
          </a:p>
        </p:txBody>
      </p:sp>
      <p:sp>
        <p:nvSpPr>
          <p:cNvPr id="36881" name="Text Box 17"/>
          <p:cNvSpPr txBox="1">
            <a:spLocks noChangeArrowheads="1"/>
          </p:cNvSpPr>
          <p:nvPr/>
        </p:nvSpPr>
        <p:spPr bwMode="auto">
          <a:xfrm>
            <a:off x="1004888" y="1423988"/>
            <a:ext cx="2309812" cy="701675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sz="2000" b="1">
                <a:latin typeface="Verdana" pitchFamily="34" charset="0"/>
              </a:rPr>
              <a:t>Comunità di Partecipazione </a:t>
            </a:r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4076700" y="5654575"/>
            <a:ext cx="3838575" cy="400110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sz="2000" dirty="0">
                <a:latin typeface="Verdana" pitchFamily="34" charset="0"/>
              </a:rPr>
              <a:t>Dimensione informativa </a:t>
            </a:r>
          </a:p>
        </p:txBody>
      </p:sp>
      <p:sp>
        <p:nvSpPr>
          <p:cNvPr id="36883" name="Text Box 19"/>
          <p:cNvSpPr txBox="1">
            <a:spLocks noChangeArrowheads="1"/>
          </p:cNvSpPr>
          <p:nvPr/>
        </p:nvSpPr>
        <p:spPr bwMode="auto">
          <a:xfrm>
            <a:off x="6186488" y="1400175"/>
            <a:ext cx="1608137" cy="641350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b="1">
                <a:latin typeface="Verdana" pitchFamily="34" charset="0"/>
              </a:rPr>
              <a:t>Comunità di Pratica</a:t>
            </a:r>
          </a:p>
        </p:txBody>
      </p:sp>
      <p:sp>
        <p:nvSpPr>
          <p:cNvPr id="36884" name="Text Box 20"/>
          <p:cNvSpPr txBox="1">
            <a:spLocks noChangeArrowheads="1"/>
          </p:cNvSpPr>
          <p:nvPr/>
        </p:nvSpPr>
        <p:spPr bwMode="auto">
          <a:xfrm>
            <a:off x="6875463" y="2052638"/>
            <a:ext cx="1878012" cy="8636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/>
            <a:r>
              <a:rPr lang="it-IT" altLang="it-IT" sz="1000" b="1">
                <a:latin typeface="Verdana" pitchFamily="34" charset="0"/>
              </a:rPr>
              <a:t>Circolarità del sapere</a:t>
            </a:r>
          </a:p>
          <a:p>
            <a:pPr eaLnBrk="1" hangingPunct="1"/>
            <a:r>
              <a:rPr lang="it-IT" altLang="it-IT" sz="1000">
                <a:latin typeface="Verdana" pitchFamily="34" charset="0"/>
              </a:rPr>
              <a:t>Progettualità e creatività</a:t>
            </a:r>
          </a:p>
          <a:p>
            <a:pPr eaLnBrk="1" hangingPunct="1"/>
            <a:r>
              <a:rPr lang="it-IT" altLang="it-IT" sz="1000">
                <a:latin typeface="Verdana" pitchFamily="34" charset="0"/>
              </a:rPr>
              <a:t>Legami stabili e profondi</a:t>
            </a:r>
          </a:p>
          <a:p>
            <a:pPr eaLnBrk="1" hangingPunct="1"/>
            <a:r>
              <a:rPr lang="it-IT" altLang="it-IT" sz="1000">
                <a:latin typeface="Verdana" pitchFamily="34" charset="0"/>
              </a:rPr>
              <a:t>Coinvolgimento</a:t>
            </a:r>
          </a:p>
          <a:p>
            <a:pPr eaLnBrk="1" hangingPunct="1"/>
            <a:endParaRPr lang="it-IT" altLang="it-IT" sz="1000">
              <a:latin typeface="Verdana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765425" y="2932113"/>
            <a:ext cx="3417888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b="1" dirty="0">
                <a:solidFill>
                  <a:schemeClr val="accent6"/>
                </a:solidFill>
              </a:rPr>
              <a:t>Disponibilità a </a:t>
            </a:r>
          </a:p>
          <a:p>
            <a:pPr algn="ctr">
              <a:defRPr/>
            </a:pPr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mettere in discussione </a:t>
            </a:r>
          </a:p>
          <a:p>
            <a:pPr algn="ctr">
              <a:defRPr/>
            </a:pPr>
            <a:r>
              <a:rPr lang="it-IT" b="1" dirty="0">
                <a:solidFill>
                  <a:schemeClr val="accent6"/>
                </a:solidFill>
              </a:rPr>
              <a:t>la propria idea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36888" name="CasellaDiTesto 23"/>
          <p:cNvSpPr txBox="1">
            <a:spLocks noChangeArrowheads="1"/>
          </p:cNvSpPr>
          <p:nvPr/>
        </p:nvSpPr>
        <p:spPr bwMode="auto">
          <a:xfrm>
            <a:off x="0" y="333375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 dirty="0"/>
              <a:t>Elemento fondamentale per rispondere al dinamismo della società è avere contesti collettivi di apprendimento reale, in cui non si persegue lo scontro funzionale finalizzato a costruirsi un consenso politico, ma </a:t>
            </a:r>
            <a:r>
              <a:rPr lang="it-IT" altLang="it-IT" sz="1200" dirty="0" smtClean="0"/>
              <a:t>dove </a:t>
            </a:r>
            <a:r>
              <a:rPr lang="it-IT" altLang="it-IT" sz="1200" dirty="0"/>
              <a:t>tutto si basa sull’apprendimento condiviso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ChangeArrowheads="1"/>
          </p:cNvSpPr>
          <p:nvPr/>
        </p:nvSpPr>
        <p:spPr bwMode="auto">
          <a:xfrm rot="-781205">
            <a:off x="625475" y="1592121"/>
            <a:ext cx="7072313" cy="3209925"/>
          </a:xfrm>
          <a:prstGeom prst="rightArrow">
            <a:avLst>
              <a:gd name="adj1" fmla="val 50000"/>
              <a:gd name="adj2" fmla="val 48370"/>
            </a:avLst>
          </a:prstGeom>
          <a:gradFill rotWithShape="1">
            <a:gsLst>
              <a:gs pos="0">
                <a:srgbClr val="761800"/>
              </a:gs>
              <a:gs pos="100000">
                <a:srgbClr val="FF3300"/>
              </a:gs>
            </a:gsLst>
            <a:lin ang="5400000" scaled="1"/>
          </a:gradFill>
          <a:ln w="9525" cap="rnd">
            <a:solidFill>
              <a:srgbClr val="000000"/>
            </a:solidFill>
            <a:prstDash val="sysDot"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it-IT" altLang="it-IT"/>
          </a:p>
        </p:txBody>
      </p:sp>
      <p:sp>
        <p:nvSpPr>
          <p:cNvPr id="41987" name="Rectangle 18"/>
          <p:cNvSpPr>
            <a:spLocks noChangeArrowheads="1"/>
          </p:cNvSpPr>
          <p:nvPr/>
        </p:nvSpPr>
        <p:spPr bwMode="auto">
          <a:xfrm>
            <a:off x="107504" y="877656"/>
            <a:ext cx="8855075" cy="5205413"/>
          </a:xfrm>
          <a:prstGeom prst="rect">
            <a:avLst/>
          </a:prstGeom>
          <a:solidFill>
            <a:srgbClr val="FFFFFF">
              <a:alpha val="41176"/>
            </a:srgb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it-IT" altLang="it-IT"/>
          </a:p>
        </p:txBody>
      </p:sp>
      <p:sp>
        <p:nvSpPr>
          <p:cNvPr id="57" name="Ovale 56"/>
          <p:cNvSpPr/>
          <p:nvPr/>
        </p:nvSpPr>
        <p:spPr bwMode="auto">
          <a:xfrm>
            <a:off x="1182688" y="2558584"/>
            <a:ext cx="1600200" cy="1268412"/>
          </a:xfrm>
          <a:prstGeom prst="ellipse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58" name="Ovale 57"/>
          <p:cNvSpPr/>
          <p:nvPr/>
        </p:nvSpPr>
        <p:spPr bwMode="auto">
          <a:xfrm>
            <a:off x="4135438" y="2063284"/>
            <a:ext cx="1562100" cy="1314450"/>
          </a:xfrm>
          <a:prstGeom prst="ellipse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59" name="Ovale 58"/>
          <p:cNvSpPr/>
          <p:nvPr/>
        </p:nvSpPr>
        <p:spPr bwMode="auto">
          <a:xfrm>
            <a:off x="2635250" y="2296646"/>
            <a:ext cx="1709738" cy="1530350"/>
          </a:xfrm>
          <a:prstGeom prst="ellipse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60" name="Ovale 59"/>
          <p:cNvSpPr/>
          <p:nvPr/>
        </p:nvSpPr>
        <p:spPr bwMode="auto">
          <a:xfrm>
            <a:off x="6613525" y="2433171"/>
            <a:ext cx="1720850" cy="1482725"/>
          </a:xfrm>
          <a:prstGeom prst="ellipse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8136" name="Rectangle 3"/>
          <p:cNvSpPr>
            <a:spLocks noChangeArrowheads="1"/>
          </p:cNvSpPr>
          <p:nvPr/>
        </p:nvSpPr>
        <p:spPr bwMode="auto">
          <a:xfrm>
            <a:off x="36513" y="115888"/>
            <a:ext cx="9144000" cy="4572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imes New Roman" pitchFamily="18" charset="0"/>
              </a:rPr>
              <a:t>Fasi di un processo di un bilancio partecipativo</a:t>
            </a:r>
          </a:p>
        </p:txBody>
      </p:sp>
      <p:sp>
        <p:nvSpPr>
          <p:cNvPr id="41993" name="Rettangolo 173"/>
          <p:cNvSpPr>
            <a:spLocks noChangeArrowheads="1"/>
          </p:cNvSpPr>
          <p:nvPr/>
        </p:nvSpPr>
        <p:spPr bwMode="auto">
          <a:xfrm>
            <a:off x="1260475" y="2749084"/>
            <a:ext cx="152241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b="1">
                <a:solidFill>
                  <a:srgbClr val="000000"/>
                </a:solidFill>
                <a:latin typeface="Calibri" pitchFamily="34" charset="0"/>
              </a:rPr>
              <a:t>Raccolta proposte</a:t>
            </a:r>
          </a:p>
          <a:p>
            <a:pPr algn="ctr"/>
            <a:r>
              <a:rPr lang="it-IT" altLang="it-IT" sz="1400" b="1">
                <a:solidFill>
                  <a:srgbClr val="000000"/>
                </a:solidFill>
                <a:latin typeface="Calibri" pitchFamily="34" charset="0"/>
              </a:rPr>
              <a:t>(definizione agenda)</a:t>
            </a:r>
          </a:p>
        </p:txBody>
      </p:sp>
      <p:sp>
        <p:nvSpPr>
          <p:cNvPr id="41994" name="Rettangolo 174"/>
          <p:cNvSpPr>
            <a:spLocks noChangeArrowheads="1"/>
          </p:cNvSpPr>
          <p:nvPr/>
        </p:nvSpPr>
        <p:spPr bwMode="auto">
          <a:xfrm>
            <a:off x="2555875" y="2480796"/>
            <a:ext cx="186213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b="1">
                <a:solidFill>
                  <a:srgbClr val="000000"/>
                </a:solidFill>
                <a:latin typeface="Calibri" pitchFamily="34" charset="0"/>
              </a:rPr>
              <a:t>Valutazione proposte</a:t>
            </a:r>
          </a:p>
          <a:p>
            <a:pPr algn="ctr"/>
            <a:r>
              <a:rPr lang="it-IT" altLang="it-IT" sz="1400" b="1">
                <a:solidFill>
                  <a:srgbClr val="000000"/>
                </a:solidFill>
                <a:latin typeface="Calibri" pitchFamily="34" charset="0"/>
              </a:rPr>
              <a:t>(Analisi, fattibilità …)</a:t>
            </a:r>
          </a:p>
        </p:txBody>
      </p:sp>
      <p:sp>
        <p:nvSpPr>
          <p:cNvPr id="41995" name="Rettangolo 176"/>
          <p:cNvSpPr>
            <a:spLocks noChangeArrowheads="1"/>
          </p:cNvSpPr>
          <p:nvPr/>
        </p:nvSpPr>
        <p:spPr bwMode="auto">
          <a:xfrm>
            <a:off x="4143375" y="2296646"/>
            <a:ext cx="1501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b="1">
                <a:solidFill>
                  <a:srgbClr val="000000"/>
                </a:solidFill>
                <a:latin typeface="Calibri" pitchFamily="34" charset="0"/>
              </a:rPr>
              <a:t>Votazione priorità</a:t>
            </a:r>
          </a:p>
        </p:txBody>
      </p:sp>
      <p:sp>
        <p:nvSpPr>
          <p:cNvPr id="41996" name="Rettangolo 198"/>
          <p:cNvSpPr>
            <a:spLocks noChangeArrowheads="1"/>
          </p:cNvSpPr>
          <p:nvPr/>
        </p:nvSpPr>
        <p:spPr bwMode="auto">
          <a:xfrm>
            <a:off x="6923088" y="2750671"/>
            <a:ext cx="13208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b="1">
                <a:solidFill>
                  <a:srgbClr val="000000"/>
                </a:solidFill>
                <a:latin typeface="Calibri" pitchFamily="34" charset="0"/>
              </a:rPr>
              <a:t>Controllo e verifiche</a:t>
            </a:r>
          </a:p>
          <a:p>
            <a:pPr algn="ctr"/>
            <a:r>
              <a:rPr lang="it-IT" altLang="it-IT" sz="1400" b="1">
                <a:solidFill>
                  <a:srgbClr val="000000"/>
                </a:solidFill>
                <a:latin typeface="Calibri" pitchFamily="34" charset="0"/>
              </a:rPr>
              <a:t>(monitoraggio)</a:t>
            </a:r>
          </a:p>
        </p:txBody>
      </p:sp>
      <p:sp>
        <p:nvSpPr>
          <p:cNvPr id="65" name="Ovale 64"/>
          <p:cNvSpPr/>
          <p:nvPr/>
        </p:nvSpPr>
        <p:spPr bwMode="auto">
          <a:xfrm>
            <a:off x="5673725" y="1926759"/>
            <a:ext cx="1331913" cy="1254125"/>
          </a:xfrm>
          <a:prstGeom prst="ellipse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1998" name="Rettangolo 198"/>
          <p:cNvSpPr>
            <a:spLocks noChangeArrowheads="1"/>
          </p:cNvSpPr>
          <p:nvPr/>
        </p:nvSpPr>
        <p:spPr bwMode="auto">
          <a:xfrm>
            <a:off x="5588000" y="2063284"/>
            <a:ext cx="18859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b="1">
                <a:solidFill>
                  <a:srgbClr val="000000"/>
                </a:solidFill>
                <a:latin typeface="Calibri" pitchFamily="34" charset="0"/>
              </a:rPr>
              <a:t>Realizzazione</a:t>
            </a:r>
          </a:p>
        </p:txBody>
      </p:sp>
      <p:cxnSp>
        <p:nvCxnSpPr>
          <p:cNvPr id="41999" name="Connettore 1 39"/>
          <p:cNvCxnSpPr>
            <a:cxnSpLocks noChangeShapeType="1"/>
          </p:cNvCxnSpPr>
          <p:nvPr/>
        </p:nvCxnSpPr>
        <p:spPr bwMode="auto">
          <a:xfrm>
            <a:off x="5051425" y="3272959"/>
            <a:ext cx="0" cy="554037"/>
          </a:xfrm>
          <a:prstGeom prst="line">
            <a:avLst/>
          </a:prstGeom>
          <a:noFill/>
          <a:ln w="12700" cap="rnd" algn="ctr">
            <a:solidFill>
              <a:schemeClr val="tx1"/>
            </a:solidFill>
            <a:prstDash val="sysDot"/>
            <a:round/>
            <a:headEnd/>
            <a:tailEnd type="arrow" w="med" len="med"/>
          </a:ln>
        </p:spPr>
      </p:cxnSp>
      <p:sp>
        <p:nvSpPr>
          <p:cNvPr id="42000" name="CasellaDiTesto 10"/>
          <p:cNvSpPr txBox="1">
            <a:spLocks noChangeArrowheads="1"/>
          </p:cNvSpPr>
          <p:nvPr/>
        </p:nvSpPr>
        <p:spPr bwMode="auto">
          <a:xfrm>
            <a:off x="4481513" y="3915896"/>
            <a:ext cx="11922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000" b="1">
                <a:latin typeface="Calibri" pitchFamily="34" charset="0"/>
              </a:rPr>
              <a:t>decisione</a:t>
            </a:r>
          </a:p>
        </p:txBody>
      </p:sp>
      <p:sp>
        <p:nvSpPr>
          <p:cNvPr id="42001" name="CasellaDiTesto 10"/>
          <p:cNvSpPr txBox="1">
            <a:spLocks noChangeArrowheads="1"/>
          </p:cNvSpPr>
          <p:nvPr/>
        </p:nvSpPr>
        <p:spPr bwMode="auto">
          <a:xfrm>
            <a:off x="936625" y="4496921"/>
            <a:ext cx="923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000" b="1">
                <a:latin typeface="Calibri" pitchFamily="34" charset="0"/>
              </a:rPr>
              <a:t>analisi </a:t>
            </a:r>
          </a:p>
        </p:txBody>
      </p:sp>
      <p:cxnSp>
        <p:nvCxnSpPr>
          <p:cNvPr id="42002" name="Connettore 2 46"/>
          <p:cNvCxnSpPr>
            <a:cxnSpLocks noChangeShapeType="1"/>
          </p:cNvCxnSpPr>
          <p:nvPr/>
        </p:nvCxnSpPr>
        <p:spPr bwMode="auto">
          <a:xfrm flipV="1">
            <a:off x="633413" y="5204946"/>
            <a:ext cx="8181975" cy="74613"/>
          </a:xfrm>
          <a:prstGeom prst="straightConnector1">
            <a:avLst/>
          </a:prstGeom>
          <a:noFill/>
          <a:ln w="12700" cap="rnd" algn="ctr">
            <a:solidFill>
              <a:schemeClr val="tx1"/>
            </a:solidFill>
            <a:prstDash val="sysDot"/>
            <a:round/>
            <a:headEnd/>
            <a:tailEnd type="arrow" w="med" len="med"/>
          </a:ln>
        </p:spPr>
      </p:cxnSp>
      <p:grpSp>
        <p:nvGrpSpPr>
          <p:cNvPr id="2" name="Gruppo 55"/>
          <p:cNvGrpSpPr>
            <a:grpSpLocks/>
          </p:cNvGrpSpPr>
          <p:nvPr/>
        </p:nvGrpSpPr>
        <p:grpSpPr bwMode="auto">
          <a:xfrm>
            <a:off x="611560" y="4869160"/>
            <a:ext cx="8284618" cy="960743"/>
            <a:chOff x="464095" y="5444344"/>
            <a:chExt cx="8284618" cy="960416"/>
          </a:xfrm>
        </p:grpSpPr>
        <p:cxnSp>
          <p:nvCxnSpPr>
            <p:cNvPr id="42013" name="Connettore 1 15"/>
            <p:cNvCxnSpPr>
              <a:cxnSpLocks noChangeShapeType="1"/>
            </p:cNvCxnSpPr>
            <p:nvPr/>
          </p:nvCxnSpPr>
          <p:spPr bwMode="auto">
            <a:xfrm>
              <a:off x="900113" y="5830912"/>
              <a:ext cx="7848600" cy="0"/>
            </a:xfrm>
            <a:prstGeom prst="line">
              <a:avLst/>
            </a:prstGeom>
            <a:noFill/>
            <a:ln w="12700" cap="rnd" algn="ctr">
              <a:solidFill>
                <a:schemeClr val="tx1"/>
              </a:solidFill>
              <a:prstDash val="sysDot"/>
              <a:round/>
              <a:headEnd/>
              <a:tailEnd/>
            </a:ln>
          </p:spPr>
        </p:cxnSp>
        <p:sp>
          <p:nvSpPr>
            <p:cNvPr id="62" name="Ovale 61"/>
            <p:cNvSpPr/>
            <p:nvPr/>
          </p:nvSpPr>
          <p:spPr bwMode="auto">
            <a:xfrm>
              <a:off x="1090613" y="5716528"/>
              <a:ext cx="207962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63" name="Ovale 62"/>
            <p:cNvSpPr/>
            <p:nvPr/>
          </p:nvSpPr>
          <p:spPr bwMode="auto">
            <a:xfrm>
              <a:off x="2843213" y="5543551"/>
              <a:ext cx="593725" cy="541152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64" name="Ovale 63"/>
            <p:cNvSpPr/>
            <p:nvPr/>
          </p:nvSpPr>
          <p:spPr bwMode="auto">
            <a:xfrm>
              <a:off x="2635250" y="5722876"/>
              <a:ext cx="207963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66" name="Ovale 65"/>
            <p:cNvSpPr/>
            <p:nvPr/>
          </p:nvSpPr>
          <p:spPr bwMode="auto">
            <a:xfrm>
              <a:off x="1243013" y="5868876"/>
              <a:ext cx="207962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67" name="Ovale 66"/>
            <p:cNvSpPr/>
            <p:nvPr/>
          </p:nvSpPr>
          <p:spPr bwMode="auto">
            <a:xfrm>
              <a:off x="1298575" y="5716528"/>
              <a:ext cx="209550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68" name="Ovale 67"/>
            <p:cNvSpPr/>
            <p:nvPr/>
          </p:nvSpPr>
          <p:spPr bwMode="auto">
            <a:xfrm>
              <a:off x="4500563" y="5716528"/>
              <a:ext cx="207962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69" name="Ovale 68"/>
            <p:cNvSpPr/>
            <p:nvPr/>
          </p:nvSpPr>
          <p:spPr bwMode="auto">
            <a:xfrm>
              <a:off x="1395413" y="6021224"/>
              <a:ext cx="207962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70" name="Ovale 69"/>
            <p:cNvSpPr/>
            <p:nvPr/>
          </p:nvSpPr>
          <p:spPr bwMode="auto">
            <a:xfrm>
              <a:off x="6889750" y="5760963"/>
              <a:ext cx="209550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71" name="Ovale 70"/>
            <p:cNvSpPr/>
            <p:nvPr/>
          </p:nvSpPr>
          <p:spPr bwMode="auto">
            <a:xfrm>
              <a:off x="6530975" y="5543551"/>
              <a:ext cx="417513" cy="395152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72" name="Ovale 71"/>
            <p:cNvSpPr/>
            <p:nvPr/>
          </p:nvSpPr>
          <p:spPr bwMode="auto">
            <a:xfrm>
              <a:off x="7099300" y="5722876"/>
              <a:ext cx="209550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73" name="Ovale 72"/>
            <p:cNvSpPr/>
            <p:nvPr/>
          </p:nvSpPr>
          <p:spPr bwMode="auto">
            <a:xfrm>
              <a:off x="7864475" y="5722876"/>
              <a:ext cx="207963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74" name="Ovale 73"/>
            <p:cNvSpPr/>
            <p:nvPr/>
          </p:nvSpPr>
          <p:spPr bwMode="auto">
            <a:xfrm>
              <a:off x="8072438" y="5722876"/>
              <a:ext cx="209550" cy="21582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75" name="Ovale 74"/>
            <p:cNvSpPr/>
            <p:nvPr/>
          </p:nvSpPr>
          <p:spPr bwMode="auto">
            <a:xfrm>
              <a:off x="4643438" y="5472137"/>
              <a:ext cx="720725" cy="664936"/>
            </a:xfrm>
            <a:prstGeom prst="ellipse">
              <a:avLst/>
            </a:prstGeom>
            <a:solidFill>
              <a:schemeClr val="bg1">
                <a:alpha val="97000"/>
              </a:scheme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 sz="2800"/>
            </a:p>
          </p:txBody>
        </p:sp>
        <p:sp>
          <p:nvSpPr>
            <p:cNvPr id="76" name="CasellaDiTesto 31"/>
            <p:cNvSpPr txBox="1">
              <a:spLocks noChangeArrowheads="1"/>
            </p:cNvSpPr>
            <p:nvPr/>
          </p:nvSpPr>
          <p:spPr bwMode="auto">
            <a:xfrm>
              <a:off x="3318524" y="5444344"/>
              <a:ext cx="889987" cy="738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sz="1400" dirty="0">
                  <a:latin typeface="Calibri" pitchFamily="34" charset="0"/>
                </a:rPr>
                <a:t>Consenso</a:t>
              </a:r>
            </a:p>
            <a:p>
              <a:pPr>
                <a:defRPr/>
              </a:pPr>
              <a:endParaRPr lang="it-IT" sz="1400" dirty="0">
                <a:latin typeface="Calibri" pitchFamily="34" charset="0"/>
              </a:endParaRPr>
            </a:p>
            <a:p>
              <a:pPr>
                <a:defRPr/>
              </a:pPr>
              <a:r>
                <a:rPr lang="it-IT" sz="1400" dirty="0">
                  <a:latin typeface="Calibri" pitchFamily="34" charset="0"/>
                </a:rPr>
                <a:t>Dissenso</a:t>
              </a:r>
            </a:p>
          </p:txBody>
        </p:sp>
        <p:sp>
          <p:nvSpPr>
            <p:cNvPr id="42028" name="CasellaDiTesto 32"/>
            <p:cNvSpPr txBox="1">
              <a:spLocks noChangeArrowheads="1"/>
            </p:cNvSpPr>
            <p:nvPr/>
          </p:nvSpPr>
          <p:spPr bwMode="auto">
            <a:xfrm>
              <a:off x="5645150" y="5444344"/>
              <a:ext cx="965201" cy="338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altLang="it-IT" sz="1600" dirty="0">
                  <a:latin typeface="Calibri" pitchFamily="34" charset="0"/>
                </a:rPr>
                <a:t>consenso</a:t>
              </a:r>
            </a:p>
          </p:txBody>
        </p:sp>
        <p:sp>
          <p:nvSpPr>
            <p:cNvPr id="78" name="CasellaDiTesto 33"/>
            <p:cNvSpPr txBox="1">
              <a:spLocks noChangeArrowheads="1"/>
            </p:cNvSpPr>
            <p:nvPr/>
          </p:nvSpPr>
          <p:spPr bwMode="auto">
            <a:xfrm>
              <a:off x="4108113" y="5516327"/>
              <a:ext cx="1036502" cy="307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sz="1400" dirty="0">
                  <a:latin typeface="Calibri" pitchFamily="34" charset="0"/>
                </a:rPr>
                <a:t>Valutazione</a:t>
              </a:r>
            </a:p>
          </p:txBody>
        </p:sp>
        <p:sp>
          <p:nvSpPr>
            <p:cNvPr id="42030" name="CasellaDiTesto 34"/>
            <p:cNvSpPr txBox="1">
              <a:spLocks noChangeArrowheads="1"/>
            </p:cNvSpPr>
            <p:nvPr/>
          </p:nvSpPr>
          <p:spPr bwMode="auto">
            <a:xfrm>
              <a:off x="464095" y="5472137"/>
              <a:ext cx="1472454" cy="307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altLang="it-IT" sz="1400" dirty="0">
                  <a:latin typeface="Calibri" pitchFamily="34" charset="0"/>
                </a:rPr>
                <a:t>pluralità di visioni</a:t>
              </a:r>
            </a:p>
          </p:txBody>
        </p:sp>
        <p:sp>
          <p:nvSpPr>
            <p:cNvPr id="42031" name="CasellaDiTesto 35"/>
            <p:cNvSpPr txBox="1">
              <a:spLocks noChangeArrowheads="1"/>
            </p:cNvSpPr>
            <p:nvPr/>
          </p:nvSpPr>
          <p:spPr bwMode="auto">
            <a:xfrm>
              <a:off x="5522913" y="5881718"/>
              <a:ext cx="2102692" cy="523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it-IT" altLang="it-IT" sz="1400" dirty="0">
                <a:latin typeface="Calibri" pitchFamily="34" charset="0"/>
              </a:endParaRPr>
            </a:p>
            <a:p>
              <a:r>
                <a:rPr lang="it-IT" altLang="it-IT" sz="1400" dirty="0">
                  <a:latin typeface="Calibri" pitchFamily="34" charset="0"/>
                </a:rPr>
                <a:t>Convergenza operazionale</a:t>
              </a:r>
            </a:p>
          </p:txBody>
        </p:sp>
        <p:sp>
          <p:nvSpPr>
            <p:cNvPr id="42032" name="CasellaDiTesto 36"/>
            <p:cNvSpPr txBox="1">
              <a:spLocks noChangeArrowheads="1"/>
            </p:cNvSpPr>
            <p:nvPr/>
          </p:nvSpPr>
          <p:spPr bwMode="auto">
            <a:xfrm>
              <a:off x="3276600" y="5903937"/>
              <a:ext cx="184731" cy="369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it-IT" altLang="it-IT">
                <a:latin typeface="Calibri" pitchFamily="34" charset="0"/>
              </a:endParaRPr>
            </a:p>
          </p:txBody>
        </p:sp>
      </p:grpSp>
      <p:sp>
        <p:nvSpPr>
          <p:cNvPr id="42004" name="Rettangolo 81"/>
          <p:cNvSpPr>
            <a:spLocks noChangeArrowheads="1"/>
          </p:cNvSpPr>
          <p:nvPr/>
        </p:nvSpPr>
        <p:spPr bwMode="auto">
          <a:xfrm>
            <a:off x="2635250" y="4296896"/>
            <a:ext cx="1231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000" b="1">
                <a:solidFill>
                  <a:srgbClr val="000000"/>
                </a:solidFill>
                <a:latin typeface="Calibri" pitchFamily="34" charset="0"/>
              </a:rPr>
              <a:t>confronto</a:t>
            </a:r>
            <a:endParaRPr lang="it-IT" altLang="it-IT"/>
          </a:p>
        </p:txBody>
      </p:sp>
      <p:sp>
        <p:nvSpPr>
          <p:cNvPr id="42005" name="CasellaDiTesto 10"/>
          <p:cNvSpPr txBox="1">
            <a:spLocks noChangeArrowheads="1"/>
          </p:cNvSpPr>
          <p:nvPr/>
        </p:nvSpPr>
        <p:spPr bwMode="auto">
          <a:xfrm>
            <a:off x="7205663" y="4315946"/>
            <a:ext cx="1135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000" b="1">
                <a:latin typeface="Calibri" pitchFamily="34" charset="0"/>
              </a:rPr>
              <a:t>riscontro</a:t>
            </a:r>
          </a:p>
        </p:txBody>
      </p:sp>
      <p:sp>
        <p:nvSpPr>
          <p:cNvPr id="42" name="Ovale 41"/>
          <p:cNvSpPr/>
          <p:nvPr/>
        </p:nvSpPr>
        <p:spPr bwMode="auto">
          <a:xfrm>
            <a:off x="633413" y="1539409"/>
            <a:ext cx="5146675" cy="2376487"/>
          </a:xfrm>
          <a:prstGeom prst="ellipse">
            <a:avLst/>
          </a:prstGeom>
          <a:solidFill>
            <a:schemeClr val="bg1">
              <a:alpha val="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2007" name="CasellaDiTesto 42"/>
          <p:cNvSpPr txBox="1">
            <a:spLocks noChangeArrowheads="1"/>
          </p:cNvSpPr>
          <p:nvPr/>
        </p:nvSpPr>
        <p:spPr bwMode="auto">
          <a:xfrm>
            <a:off x="1920875" y="1693396"/>
            <a:ext cx="1365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altLang="it-IT">
                <a:solidFill>
                  <a:schemeClr val="accent2"/>
                </a:solidFill>
              </a:rPr>
              <a:t>Fase </a:t>
            </a:r>
          </a:p>
          <a:p>
            <a:pPr algn="ctr"/>
            <a:r>
              <a:rPr lang="it-IT" altLang="it-IT">
                <a:solidFill>
                  <a:schemeClr val="accent2"/>
                </a:solidFill>
              </a:rPr>
              <a:t>deliberativa</a:t>
            </a:r>
          </a:p>
        </p:txBody>
      </p:sp>
      <p:sp>
        <p:nvSpPr>
          <p:cNvPr id="45" name="Ovale 44"/>
          <p:cNvSpPr/>
          <p:nvPr/>
        </p:nvSpPr>
        <p:spPr bwMode="auto">
          <a:xfrm rot="1066135">
            <a:off x="5628358" y="1490408"/>
            <a:ext cx="3244850" cy="2546294"/>
          </a:xfrm>
          <a:prstGeom prst="ellipse">
            <a:avLst/>
          </a:prstGeom>
          <a:solidFill>
            <a:schemeClr val="bg1">
              <a:alpha val="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2009" name="CasellaDiTesto 45"/>
          <p:cNvSpPr txBox="1">
            <a:spLocks noChangeArrowheads="1"/>
          </p:cNvSpPr>
          <p:nvPr/>
        </p:nvSpPr>
        <p:spPr bwMode="auto">
          <a:xfrm>
            <a:off x="6777558" y="1556871"/>
            <a:ext cx="14668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dirty="0">
                <a:solidFill>
                  <a:schemeClr val="accent2"/>
                </a:solidFill>
              </a:rPr>
              <a:t>Fase esecutiva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42012" name="CasellaDiTesto 1"/>
          <p:cNvSpPr txBox="1">
            <a:spLocks noChangeArrowheads="1"/>
          </p:cNvSpPr>
          <p:nvPr/>
        </p:nvSpPr>
        <p:spPr bwMode="auto">
          <a:xfrm>
            <a:off x="228600" y="868221"/>
            <a:ext cx="853791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 dirty="0"/>
              <a:t>La democrazia partecipativa deve incidere sia sulla fase deliberativa sia sulla fase esecutiva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Crespellani Porcella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4"/>
          <p:cNvSpPr>
            <a:spLocks noChangeArrowheads="1"/>
          </p:cNvSpPr>
          <p:nvPr/>
        </p:nvSpPr>
        <p:spPr bwMode="auto">
          <a:xfrm>
            <a:off x="0" y="836613"/>
            <a:ext cx="9144000" cy="5729287"/>
          </a:xfrm>
          <a:prstGeom prst="rect">
            <a:avLst/>
          </a:prstGeom>
          <a:solidFill>
            <a:srgbClr val="FFFFCC">
              <a:alpha val="39999"/>
            </a:srgbClr>
          </a:solidFill>
          <a:ln w="127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 altLang="it-IT" dirty="0"/>
          </a:p>
        </p:txBody>
      </p:sp>
      <p:sp>
        <p:nvSpPr>
          <p:cNvPr id="47" name="Freccia a destra 46"/>
          <p:cNvSpPr/>
          <p:nvPr/>
        </p:nvSpPr>
        <p:spPr bwMode="auto">
          <a:xfrm rot="20287323">
            <a:off x="133350" y="566738"/>
            <a:ext cx="9356725" cy="5224462"/>
          </a:xfrm>
          <a:prstGeom prst="rightArrow">
            <a:avLst/>
          </a:prstGeom>
          <a:solidFill>
            <a:schemeClr val="bg1">
              <a:alpha val="86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/>
          </a:p>
        </p:txBody>
      </p:sp>
      <p:sp>
        <p:nvSpPr>
          <p:cNvPr id="59" name="Rettangolo 58"/>
          <p:cNvSpPr/>
          <p:nvPr/>
        </p:nvSpPr>
        <p:spPr bwMode="auto">
          <a:xfrm>
            <a:off x="179388" y="4581525"/>
            <a:ext cx="2016125" cy="1041400"/>
          </a:xfrm>
          <a:prstGeom prst="rect">
            <a:avLst/>
          </a:prstGeom>
          <a:solidFill>
            <a:schemeClr val="accent5">
              <a:lumMod val="20000"/>
              <a:lumOff val="80000"/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9" name="Rettangolo 48"/>
          <p:cNvSpPr/>
          <p:nvPr/>
        </p:nvSpPr>
        <p:spPr bwMode="auto">
          <a:xfrm>
            <a:off x="1641475" y="3830638"/>
            <a:ext cx="2066925" cy="1111250"/>
          </a:xfrm>
          <a:prstGeom prst="rect">
            <a:avLst/>
          </a:prstGeom>
          <a:solidFill>
            <a:schemeClr val="accent2">
              <a:lumMod val="20000"/>
              <a:lumOff val="80000"/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/>
          </a:p>
        </p:txBody>
      </p:sp>
      <p:sp>
        <p:nvSpPr>
          <p:cNvPr id="39" name="Rettangolo 38"/>
          <p:cNvSpPr/>
          <p:nvPr/>
        </p:nvSpPr>
        <p:spPr bwMode="auto">
          <a:xfrm>
            <a:off x="3563938" y="3111500"/>
            <a:ext cx="2066925" cy="1109663"/>
          </a:xfrm>
          <a:prstGeom prst="rect">
            <a:avLst/>
          </a:prstGeom>
          <a:solidFill>
            <a:srgbClr val="FFFFCC">
              <a:alpha val="97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/>
          </a:p>
        </p:txBody>
      </p:sp>
      <p:sp>
        <p:nvSpPr>
          <p:cNvPr id="40967" name="Rectangle 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50825" y="44450"/>
            <a:ext cx="8893175" cy="439738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it-IT" sz="2800" b="1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+mn-ea"/>
                <a:cs typeface="Times New Roman" pitchFamily="18" charset="0"/>
              </a:rPr>
              <a:t>Evoluzione del rapporto tra Politico e Cittadini</a:t>
            </a:r>
          </a:p>
        </p:txBody>
      </p:sp>
      <p:sp>
        <p:nvSpPr>
          <p:cNvPr id="51" name="Rettangolo 50"/>
          <p:cNvSpPr/>
          <p:nvPr/>
        </p:nvSpPr>
        <p:spPr bwMode="auto">
          <a:xfrm>
            <a:off x="250825" y="1096963"/>
            <a:ext cx="3197225" cy="1020762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/>
          </a:p>
        </p:txBody>
      </p:sp>
      <p:sp>
        <p:nvSpPr>
          <p:cNvPr id="28681" name="CasellaDiTesto 60"/>
          <p:cNvSpPr txBox="1">
            <a:spLocks noChangeArrowheads="1"/>
          </p:cNvSpPr>
          <p:nvPr/>
        </p:nvSpPr>
        <p:spPr bwMode="auto">
          <a:xfrm>
            <a:off x="179388" y="4941888"/>
            <a:ext cx="20161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latin typeface="Calibri" pitchFamily="34" charset="0"/>
              </a:rPr>
              <a:t>Informare</a:t>
            </a:r>
          </a:p>
        </p:txBody>
      </p:sp>
      <p:sp>
        <p:nvSpPr>
          <p:cNvPr id="76" name="Rettangolo 75"/>
          <p:cNvSpPr/>
          <p:nvPr/>
        </p:nvSpPr>
        <p:spPr bwMode="auto">
          <a:xfrm>
            <a:off x="1116013" y="6092825"/>
            <a:ext cx="2808287" cy="360363"/>
          </a:xfrm>
          <a:prstGeom prst="rect">
            <a:avLst/>
          </a:prstGeom>
          <a:solidFill>
            <a:schemeClr val="accent6">
              <a:lumMod val="20000"/>
              <a:lumOff val="80000"/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/>
          </a:p>
        </p:txBody>
      </p:sp>
      <p:sp>
        <p:nvSpPr>
          <p:cNvPr id="79" name="CasellaDiTesto 78"/>
          <p:cNvSpPr txBox="1"/>
          <p:nvPr/>
        </p:nvSpPr>
        <p:spPr>
          <a:xfrm>
            <a:off x="2195513" y="6092825"/>
            <a:ext cx="9112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t-IT" sz="1400" b="1" dirty="0">
                <a:solidFill>
                  <a:schemeClr val="accent6">
                    <a:lumMod val="75000"/>
                  </a:schemeClr>
                </a:solidFill>
              </a:rPr>
              <a:t>Passivo </a:t>
            </a:r>
          </a:p>
        </p:txBody>
      </p:sp>
      <p:cxnSp>
        <p:nvCxnSpPr>
          <p:cNvPr id="85" name="Connettore 1 84"/>
          <p:cNvCxnSpPr/>
          <p:nvPr/>
        </p:nvCxnSpPr>
        <p:spPr bwMode="auto">
          <a:xfrm>
            <a:off x="0" y="836613"/>
            <a:ext cx="9144000" cy="0"/>
          </a:xfrm>
          <a:prstGeom prst="line">
            <a:avLst/>
          </a:prstGeom>
          <a:solidFill>
            <a:schemeClr val="bg1">
              <a:alpha val="80000"/>
            </a:schemeClr>
          </a:solidFill>
          <a:ln w="38100" cap="rnd" cmpd="thickThin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0" name="Rettangolo 39"/>
          <p:cNvSpPr/>
          <p:nvPr/>
        </p:nvSpPr>
        <p:spPr bwMode="auto">
          <a:xfrm>
            <a:off x="5457825" y="2535238"/>
            <a:ext cx="2066925" cy="1109662"/>
          </a:xfrm>
          <a:prstGeom prst="rect">
            <a:avLst/>
          </a:prstGeom>
          <a:solidFill>
            <a:srgbClr val="FFFF66">
              <a:alpha val="88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/>
          </a:p>
        </p:txBody>
      </p:sp>
      <p:sp>
        <p:nvSpPr>
          <p:cNvPr id="41" name="Rettangolo 40"/>
          <p:cNvSpPr/>
          <p:nvPr/>
        </p:nvSpPr>
        <p:spPr bwMode="auto">
          <a:xfrm>
            <a:off x="6969125" y="1743075"/>
            <a:ext cx="2066925" cy="1109663"/>
          </a:xfrm>
          <a:prstGeom prst="rect">
            <a:avLst/>
          </a:prstGeom>
          <a:solidFill>
            <a:srgbClr val="FFCC66">
              <a:alpha val="97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/>
          </a:p>
        </p:txBody>
      </p:sp>
      <p:sp>
        <p:nvSpPr>
          <p:cNvPr id="28687" name="CasellaDiTesto 42"/>
          <p:cNvSpPr txBox="1">
            <a:spLocks noChangeArrowheads="1"/>
          </p:cNvSpPr>
          <p:nvPr/>
        </p:nvSpPr>
        <p:spPr bwMode="auto">
          <a:xfrm>
            <a:off x="1619250" y="4119563"/>
            <a:ext cx="2016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latin typeface="Calibri" pitchFamily="34" charset="0"/>
              </a:rPr>
              <a:t>Consultare</a:t>
            </a:r>
          </a:p>
        </p:txBody>
      </p:sp>
      <p:sp>
        <p:nvSpPr>
          <p:cNvPr id="28688" name="CasellaDiTesto 43"/>
          <p:cNvSpPr txBox="1">
            <a:spLocks noChangeArrowheads="1"/>
          </p:cNvSpPr>
          <p:nvPr/>
        </p:nvSpPr>
        <p:spPr bwMode="auto">
          <a:xfrm>
            <a:off x="3635375" y="3357563"/>
            <a:ext cx="20161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latin typeface="Calibri" pitchFamily="34" charset="0"/>
              </a:rPr>
              <a:t>Coinvolgere</a:t>
            </a:r>
          </a:p>
        </p:txBody>
      </p:sp>
      <p:sp>
        <p:nvSpPr>
          <p:cNvPr id="28689" name="CasellaDiTesto 44"/>
          <p:cNvSpPr txBox="1">
            <a:spLocks noChangeArrowheads="1"/>
          </p:cNvSpPr>
          <p:nvPr/>
        </p:nvSpPr>
        <p:spPr bwMode="auto">
          <a:xfrm>
            <a:off x="5508625" y="2852738"/>
            <a:ext cx="2016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latin typeface="Calibri" pitchFamily="34" charset="0"/>
              </a:rPr>
              <a:t>Cooperare</a:t>
            </a:r>
          </a:p>
        </p:txBody>
      </p:sp>
      <p:sp>
        <p:nvSpPr>
          <p:cNvPr id="28690" name="CasellaDiTesto 45"/>
          <p:cNvSpPr txBox="1">
            <a:spLocks noChangeArrowheads="1"/>
          </p:cNvSpPr>
          <p:nvPr/>
        </p:nvSpPr>
        <p:spPr bwMode="auto">
          <a:xfrm>
            <a:off x="6948488" y="1844675"/>
            <a:ext cx="20161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latin typeface="Calibri" pitchFamily="34" charset="0"/>
              </a:rPr>
              <a:t>Capacitare </a:t>
            </a:r>
          </a:p>
          <a:p>
            <a:pPr algn="ctr"/>
            <a:r>
              <a:rPr lang="it-IT" altLang="it-IT" sz="2400" b="1" dirty="0">
                <a:latin typeface="Calibri" pitchFamily="34" charset="0"/>
              </a:rPr>
              <a:t>(</a:t>
            </a:r>
            <a:r>
              <a:rPr lang="it-IT" altLang="it-IT" sz="2400" b="1" dirty="0" err="1">
                <a:latin typeface="Calibri" pitchFamily="34" charset="0"/>
              </a:rPr>
              <a:t>empower</a:t>
            </a:r>
            <a:r>
              <a:rPr lang="it-IT" altLang="it-IT" sz="2400" b="1" dirty="0">
                <a:latin typeface="Calibri" pitchFamily="34" charset="0"/>
              </a:rPr>
              <a:t>)</a:t>
            </a:r>
          </a:p>
        </p:txBody>
      </p:sp>
      <p:sp>
        <p:nvSpPr>
          <p:cNvPr id="28691" name="CasellaDiTesto 83"/>
          <p:cNvSpPr txBox="1">
            <a:spLocks noChangeArrowheads="1"/>
          </p:cNvSpPr>
          <p:nvPr/>
        </p:nvSpPr>
        <p:spPr bwMode="auto">
          <a:xfrm>
            <a:off x="468313" y="4005263"/>
            <a:ext cx="18494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400" i="1"/>
              <a:t>“Vi teniamo informati”</a:t>
            </a:r>
          </a:p>
        </p:txBody>
      </p:sp>
      <p:sp>
        <p:nvSpPr>
          <p:cNvPr id="28692" name="CasellaDiTesto 85"/>
          <p:cNvSpPr txBox="1">
            <a:spLocks noChangeArrowheads="1"/>
          </p:cNvSpPr>
          <p:nvPr/>
        </p:nvSpPr>
        <p:spPr bwMode="auto">
          <a:xfrm>
            <a:off x="684213" y="3357563"/>
            <a:ext cx="30480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400" i="1" dirty="0"/>
              <a:t>“Vi  </a:t>
            </a:r>
            <a:r>
              <a:rPr lang="it-IT" altLang="it-IT" sz="1400" i="1" dirty="0" smtClean="0"/>
              <a:t>ascoltiamo, </a:t>
            </a:r>
            <a:r>
              <a:rPr lang="it-IT" altLang="it-IT" sz="1400" i="1" dirty="0"/>
              <a:t>abbiamo bisogno dei vostri  commenti e informazioni</a:t>
            </a:r>
          </a:p>
        </p:txBody>
      </p:sp>
      <p:sp>
        <p:nvSpPr>
          <p:cNvPr id="28693" name="CasellaDiTesto 86"/>
          <p:cNvSpPr txBox="1">
            <a:spLocks noChangeArrowheads="1"/>
          </p:cNvSpPr>
          <p:nvPr/>
        </p:nvSpPr>
        <p:spPr bwMode="auto">
          <a:xfrm>
            <a:off x="3276600" y="2420938"/>
            <a:ext cx="23542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400" i="1" dirty="0"/>
              <a:t>“Le vostre opinioni sono tenute in considerazione, ma senza impegno”</a:t>
            </a:r>
          </a:p>
        </p:txBody>
      </p:sp>
      <p:sp>
        <p:nvSpPr>
          <p:cNvPr id="28694" name="CasellaDiTesto 87"/>
          <p:cNvSpPr txBox="1">
            <a:spLocks noChangeArrowheads="1"/>
          </p:cNvSpPr>
          <p:nvPr/>
        </p:nvSpPr>
        <p:spPr bwMode="auto">
          <a:xfrm>
            <a:off x="4356100" y="1825625"/>
            <a:ext cx="266541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t-IT" altLang="it-IT" sz="1400" i="1" dirty="0"/>
              <a:t>“Abbiamo bisogno delle vostre opinioni, ci impegniamo a tenerne conto”</a:t>
            </a:r>
          </a:p>
        </p:txBody>
      </p:sp>
      <p:sp>
        <p:nvSpPr>
          <p:cNvPr id="28695" name="CasellaDiTesto 88"/>
          <p:cNvSpPr txBox="1">
            <a:spLocks noChangeArrowheads="1"/>
          </p:cNvSpPr>
          <p:nvPr/>
        </p:nvSpPr>
        <p:spPr bwMode="auto">
          <a:xfrm>
            <a:off x="6516688" y="1219200"/>
            <a:ext cx="2266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t-IT" altLang="it-IT" sz="1400" i="1"/>
              <a:t>“”Metteremo in atto le vostre scelte”</a:t>
            </a:r>
          </a:p>
        </p:txBody>
      </p:sp>
      <p:sp>
        <p:nvSpPr>
          <p:cNvPr id="28696" name="CasellaDiTesto 89"/>
          <p:cNvSpPr txBox="1">
            <a:spLocks noChangeArrowheads="1"/>
          </p:cNvSpPr>
          <p:nvPr/>
        </p:nvSpPr>
        <p:spPr bwMode="auto">
          <a:xfrm>
            <a:off x="463550" y="1270000"/>
            <a:ext cx="295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/>
              <a:t>Scala della partecipazione e delle relative “promesse” </a:t>
            </a:r>
          </a:p>
        </p:txBody>
      </p:sp>
      <p:sp>
        <p:nvSpPr>
          <p:cNvPr id="28697" name="CasellaDiTesto 91"/>
          <p:cNvSpPr txBox="1">
            <a:spLocks noChangeArrowheads="1"/>
          </p:cNvSpPr>
          <p:nvPr/>
        </p:nvSpPr>
        <p:spPr bwMode="auto">
          <a:xfrm>
            <a:off x="301625" y="6565900"/>
            <a:ext cx="298030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900" dirty="0"/>
              <a:t>Fonte: elaborazione </a:t>
            </a:r>
            <a:r>
              <a:rPr lang="it-IT" altLang="it-IT" sz="900" dirty="0" smtClean="0"/>
              <a:t>CCP a partire da </a:t>
            </a:r>
            <a:r>
              <a:rPr lang="it-IT" altLang="it-IT" sz="900" dirty="0" err="1"/>
              <a:t>S.Arnstein</a:t>
            </a:r>
            <a:r>
              <a:rPr lang="it-IT" altLang="it-IT" sz="900" dirty="0"/>
              <a:t> 1969</a:t>
            </a:r>
          </a:p>
        </p:txBody>
      </p:sp>
      <p:sp>
        <p:nvSpPr>
          <p:cNvPr id="93" name="Rettangolo 92"/>
          <p:cNvSpPr/>
          <p:nvPr/>
        </p:nvSpPr>
        <p:spPr bwMode="auto">
          <a:xfrm>
            <a:off x="3922713" y="5732463"/>
            <a:ext cx="2700337" cy="360362"/>
          </a:xfrm>
          <a:prstGeom prst="rect">
            <a:avLst/>
          </a:prstGeom>
          <a:solidFill>
            <a:srgbClr val="FFFFCC">
              <a:alpha val="97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4884738" y="5732463"/>
            <a:ext cx="7413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t-IT" sz="1400" b="1" dirty="0">
                <a:solidFill>
                  <a:schemeClr val="accent6">
                    <a:lumMod val="75000"/>
                  </a:schemeClr>
                </a:solidFill>
              </a:rPr>
              <a:t>Attivo </a:t>
            </a:r>
          </a:p>
        </p:txBody>
      </p:sp>
      <p:sp>
        <p:nvSpPr>
          <p:cNvPr id="94" name="Rettangolo 93"/>
          <p:cNvSpPr/>
          <p:nvPr/>
        </p:nvSpPr>
        <p:spPr bwMode="auto">
          <a:xfrm>
            <a:off x="6623050" y="5373688"/>
            <a:ext cx="2341563" cy="358775"/>
          </a:xfrm>
          <a:prstGeom prst="rect">
            <a:avLst/>
          </a:prstGeom>
          <a:solidFill>
            <a:srgbClr val="FFCC66">
              <a:alpha val="97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83" name="CasellaDiTesto 82"/>
          <p:cNvSpPr txBox="1"/>
          <p:nvPr/>
        </p:nvSpPr>
        <p:spPr>
          <a:xfrm>
            <a:off x="7354888" y="5402263"/>
            <a:ext cx="11080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400" b="1" dirty="0">
                <a:solidFill>
                  <a:schemeClr val="accent6">
                    <a:lumMod val="75000"/>
                  </a:schemeClr>
                </a:solidFill>
              </a:rPr>
              <a:t>Proattivo </a:t>
            </a:r>
          </a:p>
        </p:txBody>
      </p:sp>
      <p:sp>
        <p:nvSpPr>
          <p:cNvPr id="28702" name="CasellaDiTesto 94"/>
          <p:cNvSpPr txBox="1">
            <a:spLocks noChangeArrowheads="1"/>
          </p:cNvSpPr>
          <p:nvPr/>
        </p:nvSpPr>
        <p:spPr bwMode="auto">
          <a:xfrm>
            <a:off x="4787900" y="5218113"/>
            <a:ext cx="1031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/>
              <a:t>involved</a:t>
            </a:r>
          </a:p>
        </p:txBody>
      </p:sp>
      <p:sp>
        <p:nvSpPr>
          <p:cNvPr id="28703" name="CasellaDiTesto 95"/>
          <p:cNvSpPr txBox="1">
            <a:spLocks noChangeArrowheads="1"/>
          </p:cNvSpPr>
          <p:nvPr/>
        </p:nvSpPr>
        <p:spPr bwMode="auto">
          <a:xfrm>
            <a:off x="7019925" y="4883150"/>
            <a:ext cx="1249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/>
              <a:t>committed</a:t>
            </a:r>
          </a:p>
        </p:txBody>
      </p:sp>
      <p:sp>
        <p:nvSpPr>
          <p:cNvPr id="28704" name="CasellaDiTesto 97"/>
          <p:cNvSpPr txBox="1">
            <a:spLocks noChangeArrowheads="1"/>
          </p:cNvSpPr>
          <p:nvPr/>
        </p:nvSpPr>
        <p:spPr bwMode="auto">
          <a:xfrm>
            <a:off x="2193925" y="5622925"/>
            <a:ext cx="1082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/>
              <a:t>informed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2459038" y="2238375"/>
            <a:ext cx="498475" cy="517525"/>
            <a:chOff x="583" y="1377"/>
            <a:chExt cx="239" cy="239"/>
          </a:xfrm>
        </p:grpSpPr>
        <p:sp>
          <p:nvSpPr>
            <p:cNvPr id="28722" name="Freeform 36"/>
            <p:cNvSpPr>
              <a:spLocks/>
            </p:cNvSpPr>
            <p:nvPr/>
          </p:nvSpPr>
          <p:spPr bwMode="auto">
            <a:xfrm>
              <a:off x="594" y="1493"/>
              <a:ext cx="228" cy="123"/>
            </a:xfrm>
            <a:custGeom>
              <a:avLst/>
              <a:gdLst>
                <a:gd name="T0" fmla="*/ 45 w 228"/>
                <a:gd name="T1" fmla="*/ 123 h 123"/>
                <a:gd name="T2" fmla="*/ 228 w 228"/>
                <a:gd name="T3" fmla="*/ 123 h 123"/>
                <a:gd name="T4" fmla="*/ 228 w 228"/>
                <a:gd name="T5" fmla="*/ 41 h 123"/>
                <a:gd name="T6" fmla="*/ 220 w 228"/>
                <a:gd name="T7" fmla="*/ 31 h 123"/>
                <a:gd name="T8" fmla="*/ 211 w 228"/>
                <a:gd name="T9" fmla="*/ 21 h 123"/>
                <a:gd name="T10" fmla="*/ 200 w 228"/>
                <a:gd name="T11" fmla="*/ 14 h 123"/>
                <a:gd name="T12" fmla="*/ 189 w 228"/>
                <a:gd name="T13" fmla="*/ 8 h 123"/>
                <a:gd name="T14" fmla="*/ 177 w 228"/>
                <a:gd name="T15" fmla="*/ 4 h 123"/>
                <a:gd name="T16" fmla="*/ 165 w 228"/>
                <a:gd name="T17" fmla="*/ 1 h 123"/>
                <a:gd name="T18" fmla="*/ 152 w 228"/>
                <a:gd name="T19" fmla="*/ 0 h 123"/>
                <a:gd name="T20" fmla="*/ 149 w 228"/>
                <a:gd name="T21" fmla="*/ 9 h 123"/>
                <a:gd name="T22" fmla="*/ 143 w 228"/>
                <a:gd name="T23" fmla="*/ 17 h 123"/>
                <a:gd name="T24" fmla="*/ 136 w 228"/>
                <a:gd name="T25" fmla="*/ 24 h 123"/>
                <a:gd name="T26" fmla="*/ 128 w 228"/>
                <a:gd name="T27" fmla="*/ 28 h 123"/>
                <a:gd name="T28" fmla="*/ 119 w 228"/>
                <a:gd name="T29" fmla="*/ 30 h 123"/>
                <a:gd name="T30" fmla="*/ 109 w 228"/>
                <a:gd name="T31" fmla="*/ 30 h 123"/>
                <a:gd name="T32" fmla="*/ 100 w 228"/>
                <a:gd name="T33" fmla="*/ 28 h 123"/>
                <a:gd name="T34" fmla="*/ 92 w 228"/>
                <a:gd name="T35" fmla="*/ 24 h 123"/>
                <a:gd name="T36" fmla="*/ 85 w 228"/>
                <a:gd name="T37" fmla="*/ 17 h 123"/>
                <a:gd name="T38" fmla="*/ 79 w 228"/>
                <a:gd name="T39" fmla="*/ 9 h 123"/>
                <a:gd name="T40" fmla="*/ 76 w 228"/>
                <a:gd name="T41" fmla="*/ 0 h 123"/>
                <a:gd name="T42" fmla="*/ 63 w 228"/>
                <a:gd name="T43" fmla="*/ 1 h 123"/>
                <a:gd name="T44" fmla="*/ 51 w 228"/>
                <a:gd name="T45" fmla="*/ 4 h 123"/>
                <a:gd name="T46" fmla="*/ 39 w 228"/>
                <a:gd name="T47" fmla="*/ 8 h 123"/>
                <a:gd name="T48" fmla="*/ 28 w 228"/>
                <a:gd name="T49" fmla="*/ 14 h 123"/>
                <a:gd name="T50" fmla="*/ 17 w 228"/>
                <a:gd name="T51" fmla="*/ 21 h 123"/>
                <a:gd name="T52" fmla="*/ 8 w 228"/>
                <a:gd name="T53" fmla="*/ 31 h 123"/>
                <a:gd name="T54" fmla="*/ 0 w 228"/>
                <a:gd name="T55" fmla="*/ 41 h 123"/>
                <a:gd name="T56" fmla="*/ 0 w 228"/>
                <a:gd name="T57" fmla="*/ 123 h 123"/>
                <a:gd name="T58" fmla="*/ 45 w 228"/>
                <a:gd name="T59" fmla="*/ 123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28"/>
                <a:gd name="T91" fmla="*/ 0 h 123"/>
                <a:gd name="T92" fmla="*/ 228 w 22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28" h="123">
                  <a:moveTo>
                    <a:pt x="45" y="123"/>
                  </a:moveTo>
                  <a:lnTo>
                    <a:pt x="228" y="123"/>
                  </a:lnTo>
                  <a:lnTo>
                    <a:pt x="228" y="41"/>
                  </a:lnTo>
                  <a:lnTo>
                    <a:pt x="220" y="31"/>
                  </a:lnTo>
                  <a:lnTo>
                    <a:pt x="211" y="21"/>
                  </a:lnTo>
                  <a:lnTo>
                    <a:pt x="200" y="14"/>
                  </a:lnTo>
                  <a:lnTo>
                    <a:pt x="189" y="8"/>
                  </a:lnTo>
                  <a:lnTo>
                    <a:pt x="177" y="4"/>
                  </a:lnTo>
                  <a:lnTo>
                    <a:pt x="165" y="1"/>
                  </a:lnTo>
                  <a:lnTo>
                    <a:pt x="152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6" y="24"/>
                  </a:lnTo>
                  <a:lnTo>
                    <a:pt x="128" y="28"/>
                  </a:lnTo>
                  <a:lnTo>
                    <a:pt x="119" y="30"/>
                  </a:lnTo>
                  <a:lnTo>
                    <a:pt x="109" y="30"/>
                  </a:lnTo>
                  <a:lnTo>
                    <a:pt x="100" y="28"/>
                  </a:lnTo>
                  <a:lnTo>
                    <a:pt x="92" y="24"/>
                  </a:lnTo>
                  <a:lnTo>
                    <a:pt x="85" y="17"/>
                  </a:lnTo>
                  <a:lnTo>
                    <a:pt x="79" y="9"/>
                  </a:lnTo>
                  <a:lnTo>
                    <a:pt x="76" y="0"/>
                  </a:lnTo>
                  <a:lnTo>
                    <a:pt x="63" y="1"/>
                  </a:lnTo>
                  <a:lnTo>
                    <a:pt x="51" y="4"/>
                  </a:lnTo>
                  <a:lnTo>
                    <a:pt x="39" y="8"/>
                  </a:lnTo>
                  <a:lnTo>
                    <a:pt x="28" y="14"/>
                  </a:lnTo>
                  <a:lnTo>
                    <a:pt x="17" y="21"/>
                  </a:lnTo>
                  <a:lnTo>
                    <a:pt x="8" y="31"/>
                  </a:lnTo>
                  <a:lnTo>
                    <a:pt x="0" y="41"/>
                  </a:lnTo>
                  <a:lnTo>
                    <a:pt x="0" y="123"/>
                  </a:lnTo>
                  <a:lnTo>
                    <a:pt x="45" y="12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23" name="Freeform 37"/>
            <p:cNvSpPr>
              <a:spLocks/>
            </p:cNvSpPr>
            <p:nvPr/>
          </p:nvSpPr>
          <p:spPr bwMode="auto">
            <a:xfrm>
              <a:off x="660" y="1383"/>
              <a:ext cx="100" cy="139"/>
            </a:xfrm>
            <a:custGeom>
              <a:avLst/>
              <a:gdLst>
                <a:gd name="T0" fmla="*/ 81 w 100"/>
                <a:gd name="T1" fmla="*/ 95 h 139"/>
                <a:gd name="T2" fmla="*/ 88 w 100"/>
                <a:gd name="T3" fmla="*/ 88 h 139"/>
                <a:gd name="T4" fmla="*/ 93 w 100"/>
                <a:gd name="T5" fmla="*/ 81 h 139"/>
                <a:gd name="T6" fmla="*/ 97 w 100"/>
                <a:gd name="T7" fmla="*/ 72 h 139"/>
                <a:gd name="T8" fmla="*/ 99 w 100"/>
                <a:gd name="T9" fmla="*/ 63 h 139"/>
                <a:gd name="T10" fmla="*/ 100 w 100"/>
                <a:gd name="T11" fmla="*/ 53 h 139"/>
                <a:gd name="T12" fmla="*/ 99 w 100"/>
                <a:gd name="T13" fmla="*/ 43 h 139"/>
                <a:gd name="T14" fmla="*/ 96 w 100"/>
                <a:gd name="T15" fmla="*/ 32 h 139"/>
                <a:gd name="T16" fmla="*/ 90 w 100"/>
                <a:gd name="T17" fmla="*/ 22 h 139"/>
                <a:gd name="T18" fmla="*/ 84 w 100"/>
                <a:gd name="T19" fmla="*/ 14 h 139"/>
                <a:gd name="T20" fmla="*/ 75 w 100"/>
                <a:gd name="T21" fmla="*/ 7 h 139"/>
                <a:gd name="T22" fmla="*/ 65 w 100"/>
                <a:gd name="T23" fmla="*/ 3 h 139"/>
                <a:gd name="T24" fmla="*/ 55 w 100"/>
                <a:gd name="T25" fmla="*/ 0 h 139"/>
                <a:gd name="T26" fmla="*/ 45 w 100"/>
                <a:gd name="T27" fmla="*/ 0 h 139"/>
                <a:gd name="T28" fmla="*/ 35 w 100"/>
                <a:gd name="T29" fmla="*/ 3 h 139"/>
                <a:gd name="T30" fmla="*/ 25 w 100"/>
                <a:gd name="T31" fmla="*/ 7 h 139"/>
                <a:gd name="T32" fmla="*/ 17 w 100"/>
                <a:gd name="T33" fmla="*/ 14 h 139"/>
                <a:gd name="T34" fmla="*/ 10 w 100"/>
                <a:gd name="T35" fmla="*/ 22 h 139"/>
                <a:gd name="T36" fmla="*/ 4 w 100"/>
                <a:gd name="T37" fmla="*/ 32 h 139"/>
                <a:gd name="T38" fmla="*/ 1 w 100"/>
                <a:gd name="T39" fmla="*/ 43 h 139"/>
                <a:gd name="T40" fmla="*/ 0 w 100"/>
                <a:gd name="T41" fmla="*/ 53 h 139"/>
                <a:gd name="T42" fmla="*/ 1 w 100"/>
                <a:gd name="T43" fmla="*/ 63 h 139"/>
                <a:gd name="T44" fmla="*/ 3 w 100"/>
                <a:gd name="T45" fmla="*/ 72 h 139"/>
                <a:gd name="T46" fmla="*/ 7 w 100"/>
                <a:gd name="T47" fmla="*/ 81 h 139"/>
                <a:gd name="T48" fmla="*/ 12 w 100"/>
                <a:gd name="T49" fmla="*/ 88 h 139"/>
                <a:gd name="T50" fmla="*/ 19 w 100"/>
                <a:gd name="T51" fmla="*/ 95 h 139"/>
                <a:gd name="T52" fmla="*/ 11 w 100"/>
                <a:gd name="T53" fmla="*/ 103 h 139"/>
                <a:gd name="T54" fmla="*/ 11 w 100"/>
                <a:gd name="T55" fmla="*/ 139 h 139"/>
                <a:gd name="T56" fmla="*/ 89 w 100"/>
                <a:gd name="T57" fmla="*/ 139 h 139"/>
                <a:gd name="T58" fmla="*/ 89 w 100"/>
                <a:gd name="T59" fmla="*/ 103 h 139"/>
                <a:gd name="T60" fmla="*/ 81 w 100"/>
                <a:gd name="T61" fmla="*/ 95 h 1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9"/>
                <a:gd name="T95" fmla="*/ 100 w 100"/>
                <a:gd name="T96" fmla="*/ 139 h 1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9">
                  <a:moveTo>
                    <a:pt x="81" y="95"/>
                  </a:moveTo>
                  <a:lnTo>
                    <a:pt x="88" y="88"/>
                  </a:lnTo>
                  <a:lnTo>
                    <a:pt x="93" y="81"/>
                  </a:lnTo>
                  <a:lnTo>
                    <a:pt x="97" y="72"/>
                  </a:lnTo>
                  <a:lnTo>
                    <a:pt x="99" y="63"/>
                  </a:lnTo>
                  <a:lnTo>
                    <a:pt x="100" y="53"/>
                  </a:lnTo>
                  <a:lnTo>
                    <a:pt x="99" y="43"/>
                  </a:lnTo>
                  <a:lnTo>
                    <a:pt x="96" y="32"/>
                  </a:lnTo>
                  <a:lnTo>
                    <a:pt x="90" y="22"/>
                  </a:lnTo>
                  <a:lnTo>
                    <a:pt x="84" y="14"/>
                  </a:lnTo>
                  <a:lnTo>
                    <a:pt x="75" y="7"/>
                  </a:lnTo>
                  <a:lnTo>
                    <a:pt x="65" y="3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5" y="3"/>
                  </a:lnTo>
                  <a:lnTo>
                    <a:pt x="25" y="7"/>
                  </a:lnTo>
                  <a:lnTo>
                    <a:pt x="17" y="14"/>
                  </a:lnTo>
                  <a:lnTo>
                    <a:pt x="10" y="22"/>
                  </a:lnTo>
                  <a:lnTo>
                    <a:pt x="4" y="32"/>
                  </a:lnTo>
                  <a:lnTo>
                    <a:pt x="1" y="43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3" y="72"/>
                  </a:lnTo>
                  <a:lnTo>
                    <a:pt x="7" y="81"/>
                  </a:lnTo>
                  <a:lnTo>
                    <a:pt x="12" y="88"/>
                  </a:lnTo>
                  <a:lnTo>
                    <a:pt x="19" y="95"/>
                  </a:lnTo>
                  <a:lnTo>
                    <a:pt x="11" y="103"/>
                  </a:lnTo>
                  <a:lnTo>
                    <a:pt x="11" y="139"/>
                  </a:lnTo>
                  <a:lnTo>
                    <a:pt x="89" y="139"/>
                  </a:lnTo>
                  <a:lnTo>
                    <a:pt x="89" y="103"/>
                  </a:lnTo>
                  <a:lnTo>
                    <a:pt x="81" y="95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24" name="Freeform 38"/>
            <p:cNvSpPr>
              <a:spLocks/>
            </p:cNvSpPr>
            <p:nvPr/>
          </p:nvSpPr>
          <p:spPr bwMode="auto">
            <a:xfrm>
              <a:off x="649" y="1377"/>
              <a:ext cx="100" cy="138"/>
            </a:xfrm>
            <a:custGeom>
              <a:avLst/>
              <a:gdLst>
                <a:gd name="T0" fmla="*/ 81 w 100"/>
                <a:gd name="T1" fmla="*/ 94 h 138"/>
                <a:gd name="T2" fmla="*/ 88 w 100"/>
                <a:gd name="T3" fmla="*/ 88 h 138"/>
                <a:gd name="T4" fmla="*/ 93 w 100"/>
                <a:gd name="T5" fmla="*/ 80 h 138"/>
                <a:gd name="T6" fmla="*/ 96 w 100"/>
                <a:gd name="T7" fmla="*/ 72 h 138"/>
                <a:gd name="T8" fmla="*/ 99 w 100"/>
                <a:gd name="T9" fmla="*/ 62 h 138"/>
                <a:gd name="T10" fmla="*/ 100 w 100"/>
                <a:gd name="T11" fmla="*/ 53 h 138"/>
                <a:gd name="T12" fmla="*/ 99 w 100"/>
                <a:gd name="T13" fmla="*/ 42 h 138"/>
                <a:gd name="T14" fmla="*/ 95 w 100"/>
                <a:gd name="T15" fmla="*/ 31 h 138"/>
                <a:gd name="T16" fmla="*/ 91 w 100"/>
                <a:gd name="T17" fmla="*/ 22 h 138"/>
                <a:gd name="T18" fmla="*/ 83 w 100"/>
                <a:gd name="T19" fmla="*/ 13 h 138"/>
                <a:gd name="T20" fmla="*/ 75 w 100"/>
                <a:gd name="T21" fmla="*/ 7 h 138"/>
                <a:gd name="T22" fmla="*/ 65 w 100"/>
                <a:gd name="T23" fmla="*/ 2 h 138"/>
                <a:gd name="T24" fmla="*/ 55 w 100"/>
                <a:gd name="T25" fmla="*/ 0 h 138"/>
                <a:gd name="T26" fmla="*/ 45 w 100"/>
                <a:gd name="T27" fmla="*/ 0 h 138"/>
                <a:gd name="T28" fmla="*/ 34 w 100"/>
                <a:gd name="T29" fmla="*/ 2 h 138"/>
                <a:gd name="T30" fmla="*/ 25 w 100"/>
                <a:gd name="T31" fmla="*/ 7 h 138"/>
                <a:gd name="T32" fmla="*/ 17 w 100"/>
                <a:gd name="T33" fmla="*/ 13 h 138"/>
                <a:gd name="T34" fmla="*/ 9 w 100"/>
                <a:gd name="T35" fmla="*/ 22 h 138"/>
                <a:gd name="T36" fmla="*/ 5 w 100"/>
                <a:gd name="T37" fmla="*/ 31 h 138"/>
                <a:gd name="T38" fmla="*/ 1 w 100"/>
                <a:gd name="T39" fmla="*/ 42 h 138"/>
                <a:gd name="T40" fmla="*/ 0 w 100"/>
                <a:gd name="T41" fmla="*/ 53 h 138"/>
                <a:gd name="T42" fmla="*/ 1 w 100"/>
                <a:gd name="T43" fmla="*/ 62 h 138"/>
                <a:gd name="T44" fmla="*/ 3 w 100"/>
                <a:gd name="T45" fmla="*/ 72 h 138"/>
                <a:gd name="T46" fmla="*/ 7 w 100"/>
                <a:gd name="T47" fmla="*/ 80 h 138"/>
                <a:gd name="T48" fmla="*/ 12 w 100"/>
                <a:gd name="T49" fmla="*/ 88 h 138"/>
                <a:gd name="T50" fmla="*/ 18 w 100"/>
                <a:gd name="T51" fmla="*/ 94 h 138"/>
                <a:gd name="T52" fmla="*/ 11 w 100"/>
                <a:gd name="T53" fmla="*/ 103 h 138"/>
                <a:gd name="T54" fmla="*/ 11 w 100"/>
                <a:gd name="T55" fmla="*/ 138 h 138"/>
                <a:gd name="T56" fmla="*/ 89 w 100"/>
                <a:gd name="T57" fmla="*/ 138 h 138"/>
                <a:gd name="T58" fmla="*/ 89 w 100"/>
                <a:gd name="T59" fmla="*/ 103 h 138"/>
                <a:gd name="T60" fmla="*/ 81 w 100"/>
                <a:gd name="T61" fmla="*/ 94 h 1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8"/>
                <a:gd name="T95" fmla="*/ 100 w 100"/>
                <a:gd name="T96" fmla="*/ 138 h 1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8">
                  <a:moveTo>
                    <a:pt x="81" y="94"/>
                  </a:moveTo>
                  <a:lnTo>
                    <a:pt x="88" y="88"/>
                  </a:lnTo>
                  <a:lnTo>
                    <a:pt x="93" y="80"/>
                  </a:lnTo>
                  <a:lnTo>
                    <a:pt x="96" y="72"/>
                  </a:lnTo>
                  <a:lnTo>
                    <a:pt x="99" y="62"/>
                  </a:lnTo>
                  <a:lnTo>
                    <a:pt x="100" y="53"/>
                  </a:lnTo>
                  <a:lnTo>
                    <a:pt x="99" y="42"/>
                  </a:lnTo>
                  <a:lnTo>
                    <a:pt x="95" y="31"/>
                  </a:lnTo>
                  <a:lnTo>
                    <a:pt x="91" y="22"/>
                  </a:lnTo>
                  <a:lnTo>
                    <a:pt x="83" y="13"/>
                  </a:lnTo>
                  <a:lnTo>
                    <a:pt x="75" y="7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4" y="2"/>
                  </a:lnTo>
                  <a:lnTo>
                    <a:pt x="25" y="7"/>
                  </a:lnTo>
                  <a:lnTo>
                    <a:pt x="17" y="13"/>
                  </a:lnTo>
                  <a:lnTo>
                    <a:pt x="9" y="22"/>
                  </a:lnTo>
                  <a:lnTo>
                    <a:pt x="5" y="31"/>
                  </a:lnTo>
                  <a:lnTo>
                    <a:pt x="1" y="42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3" y="72"/>
                  </a:lnTo>
                  <a:lnTo>
                    <a:pt x="7" y="80"/>
                  </a:lnTo>
                  <a:lnTo>
                    <a:pt x="12" y="88"/>
                  </a:lnTo>
                  <a:lnTo>
                    <a:pt x="18" y="94"/>
                  </a:lnTo>
                  <a:lnTo>
                    <a:pt x="11" y="103"/>
                  </a:lnTo>
                  <a:lnTo>
                    <a:pt x="11" y="138"/>
                  </a:lnTo>
                  <a:lnTo>
                    <a:pt x="89" y="138"/>
                  </a:lnTo>
                  <a:lnTo>
                    <a:pt x="89" y="103"/>
                  </a:lnTo>
                  <a:lnTo>
                    <a:pt x="81" y="94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25" name="Freeform 39"/>
            <p:cNvSpPr>
              <a:spLocks/>
            </p:cNvSpPr>
            <p:nvPr/>
          </p:nvSpPr>
          <p:spPr bwMode="auto">
            <a:xfrm>
              <a:off x="649" y="1377"/>
              <a:ext cx="100" cy="53"/>
            </a:xfrm>
            <a:custGeom>
              <a:avLst/>
              <a:gdLst>
                <a:gd name="T0" fmla="*/ 0 w 100"/>
                <a:gd name="T1" fmla="*/ 53 h 53"/>
                <a:gd name="T2" fmla="*/ 11 w 100"/>
                <a:gd name="T3" fmla="*/ 53 h 53"/>
                <a:gd name="T4" fmla="*/ 22 w 100"/>
                <a:gd name="T5" fmla="*/ 52 h 53"/>
                <a:gd name="T6" fmla="*/ 32 w 100"/>
                <a:gd name="T7" fmla="*/ 51 h 53"/>
                <a:gd name="T8" fmla="*/ 41 w 100"/>
                <a:gd name="T9" fmla="*/ 50 h 53"/>
                <a:gd name="T10" fmla="*/ 49 w 100"/>
                <a:gd name="T11" fmla="*/ 48 h 53"/>
                <a:gd name="T12" fmla="*/ 55 w 100"/>
                <a:gd name="T13" fmla="*/ 46 h 53"/>
                <a:gd name="T14" fmla="*/ 60 w 100"/>
                <a:gd name="T15" fmla="*/ 44 h 53"/>
                <a:gd name="T16" fmla="*/ 63 w 100"/>
                <a:gd name="T17" fmla="*/ 42 h 53"/>
                <a:gd name="T18" fmla="*/ 64 w 100"/>
                <a:gd name="T19" fmla="*/ 40 h 53"/>
                <a:gd name="T20" fmla="*/ 65 w 100"/>
                <a:gd name="T21" fmla="*/ 43 h 53"/>
                <a:gd name="T22" fmla="*/ 68 w 100"/>
                <a:gd name="T23" fmla="*/ 46 h 53"/>
                <a:gd name="T24" fmla="*/ 72 w 100"/>
                <a:gd name="T25" fmla="*/ 48 h 53"/>
                <a:gd name="T26" fmla="*/ 77 w 100"/>
                <a:gd name="T27" fmla="*/ 50 h 53"/>
                <a:gd name="T28" fmla="*/ 85 w 100"/>
                <a:gd name="T29" fmla="*/ 51 h 53"/>
                <a:gd name="T30" fmla="*/ 92 w 100"/>
                <a:gd name="T31" fmla="*/ 53 h 53"/>
                <a:gd name="T32" fmla="*/ 100 w 100"/>
                <a:gd name="T33" fmla="*/ 53 h 53"/>
                <a:gd name="T34" fmla="*/ 100 w 100"/>
                <a:gd name="T35" fmla="*/ 43 h 53"/>
                <a:gd name="T36" fmla="*/ 98 w 100"/>
                <a:gd name="T37" fmla="*/ 33 h 53"/>
                <a:gd name="T38" fmla="*/ 94 w 100"/>
                <a:gd name="T39" fmla="*/ 24 h 53"/>
                <a:gd name="T40" fmla="*/ 88 w 100"/>
                <a:gd name="T41" fmla="*/ 16 h 53"/>
                <a:gd name="T42" fmla="*/ 80 w 100"/>
                <a:gd name="T43" fmla="*/ 9 h 53"/>
                <a:gd name="T44" fmla="*/ 71 w 100"/>
                <a:gd name="T45" fmla="*/ 4 h 53"/>
                <a:gd name="T46" fmla="*/ 61 w 100"/>
                <a:gd name="T47" fmla="*/ 1 h 53"/>
                <a:gd name="T48" fmla="*/ 50 w 100"/>
                <a:gd name="T49" fmla="*/ 0 h 53"/>
                <a:gd name="T50" fmla="*/ 39 w 100"/>
                <a:gd name="T51" fmla="*/ 1 h 53"/>
                <a:gd name="T52" fmla="*/ 29 w 100"/>
                <a:gd name="T53" fmla="*/ 4 h 53"/>
                <a:gd name="T54" fmla="*/ 20 w 100"/>
                <a:gd name="T55" fmla="*/ 9 h 53"/>
                <a:gd name="T56" fmla="*/ 12 w 100"/>
                <a:gd name="T57" fmla="*/ 16 h 53"/>
                <a:gd name="T58" fmla="*/ 6 w 100"/>
                <a:gd name="T59" fmla="*/ 24 h 53"/>
                <a:gd name="T60" fmla="*/ 2 w 100"/>
                <a:gd name="T61" fmla="*/ 33 h 53"/>
                <a:gd name="T62" fmla="*/ 0 w 100"/>
                <a:gd name="T63" fmla="*/ 43 h 53"/>
                <a:gd name="T64" fmla="*/ 0 w 100"/>
                <a:gd name="T65" fmla="*/ 53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53"/>
                <a:gd name="T101" fmla="*/ 100 w 100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53">
                  <a:moveTo>
                    <a:pt x="0" y="53"/>
                  </a:moveTo>
                  <a:lnTo>
                    <a:pt x="11" y="53"/>
                  </a:lnTo>
                  <a:lnTo>
                    <a:pt x="22" y="52"/>
                  </a:lnTo>
                  <a:lnTo>
                    <a:pt x="32" y="51"/>
                  </a:lnTo>
                  <a:lnTo>
                    <a:pt x="41" y="50"/>
                  </a:lnTo>
                  <a:lnTo>
                    <a:pt x="49" y="48"/>
                  </a:lnTo>
                  <a:lnTo>
                    <a:pt x="55" y="46"/>
                  </a:lnTo>
                  <a:lnTo>
                    <a:pt x="60" y="44"/>
                  </a:lnTo>
                  <a:lnTo>
                    <a:pt x="63" y="42"/>
                  </a:lnTo>
                  <a:lnTo>
                    <a:pt x="64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2" y="48"/>
                  </a:lnTo>
                  <a:lnTo>
                    <a:pt x="77" y="50"/>
                  </a:lnTo>
                  <a:lnTo>
                    <a:pt x="85" y="51"/>
                  </a:lnTo>
                  <a:lnTo>
                    <a:pt x="92" y="53"/>
                  </a:lnTo>
                  <a:lnTo>
                    <a:pt x="100" y="53"/>
                  </a:lnTo>
                  <a:lnTo>
                    <a:pt x="100" y="43"/>
                  </a:lnTo>
                  <a:lnTo>
                    <a:pt x="98" y="33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9"/>
                  </a:lnTo>
                  <a:lnTo>
                    <a:pt x="71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39" y="1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2" y="16"/>
                  </a:lnTo>
                  <a:lnTo>
                    <a:pt x="6" y="24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26" name="Freeform 40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27" name="Line 41"/>
            <p:cNvSpPr>
              <a:spLocks noChangeShapeType="1"/>
            </p:cNvSpPr>
            <p:nvPr/>
          </p:nvSpPr>
          <p:spPr bwMode="auto">
            <a:xfrm>
              <a:off x="62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28" name="Line 42"/>
            <p:cNvSpPr>
              <a:spLocks noChangeShapeType="1"/>
            </p:cNvSpPr>
            <p:nvPr/>
          </p:nvSpPr>
          <p:spPr bwMode="auto">
            <a:xfrm flipV="1">
              <a:off x="76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29" name="Freeform 43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</a:path>
              </a:pathLst>
            </a:custGeom>
            <a:solidFill>
              <a:srgbClr val="FF0000">
                <a:alpha val="65097"/>
              </a:srgbClr>
            </a:solidFill>
            <a:ln w="165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3317970" y="5796136"/>
            <a:ext cx="491935" cy="488603"/>
            <a:chOff x="583" y="1377"/>
            <a:chExt cx="239" cy="239"/>
          </a:xfr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sx="1000" sy="1000" algn="ctr" rotWithShape="0">
              <a:schemeClr val="bg1">
                <a:lumMod val="75000"/>
              </a:schemeClr>
            </a:outerShdw>
          </a:effectLst>
        </p:grpSpPr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594" y="1493"/>
              <a:ext cx="228" cy="123"/>
            </a:xfrm>
            <a:custGeom>
              <a:avLst/>
              <a:gdLst>
                <a:gd name="T0" fmla="*/ 45 w 228"/>
                <a:gd name="T1" fmla="*/ 123 h 123"/>
                <a:gd name="T2" fmla="*/ 228 w 228"/>
                <a:gd name="T3" fmla="*/ 123 h 123"/>
                <a:gd name="T4" fmla="*/ 228 w 228"/>
                <a:gd name="T5" fmla="*/ 41 h 123"/>
                <a:gd name="T6" fmla="*/ 220 w 228"/>
                <a:gd name="T7" fmla="*/ 31 h 123"/>
                <a:gd name="T8" fmla="*/ 211 w 228"/>
                <a:gd name="T9" fmla="*/ 21 h 123"/>
                <a:gd name="T10" fmla="*/ 200 w 228"/>
                <a:gd name="T11" fmla="*/ 14 h 123"/>
                <a:gd name="T12" fmla="*/ 189 w 228"/>
                <a:gd name="T13" fmla="*/ 8 h 123"/>
                <a:gd name="T14" fmla="*/ 177 w 228"/>
                <a:gd name="T15" fmla="*/ 4 h 123"/>
                <a:gd name="T16" fmla="*/ 165 w 228"/>
                <a:gd name="T17" fmla="*/ 1 h 123"/>
                <a:gd name="T18" fmla="*/ 152 w 228"/>
                <a:gd name="T19" fmla="*/ 0 h 123"/>
                <a:gd name="T20" fmla="*/ 149 w 228"/>
                <a:gd name="T21" fmla="*/ 9 h 123"/>
                <a:gd name="T22" fmla="*/ 143 w 228"/>
                <a:gd name="T23" fmla="*/ 17 h 123"/>
                <a:gd name="T24" fmla="*/ 136 w 228"/>
                <a:gd name="T25" fmla="*/ 24 h 123"/>
                <a:gd name="T26" fmla="*/ 128 w 228"/>
                <a:gd name="T27" fmla="*/ 28 h 123"/>
                <a:gd name="T28" fmla="*/ 119 w 228"/>
                <a:gd name="T29" fmla="*/ 30 h 123"/>
                <a:gd name="T30" fmla="*/ 109 w 228"/>
                <a:gd name="T31" fmla="*/ 30 h 123"/>
                <a:gd name="T32" fmla="*/ 100 w 228"/>
                <a:gd name="T33" fmla="*/ 28 h 123"/>
                <a:gd name="T34" fmla="*/ 92 w 228"/>
                <a:gd name="T35" fmla="*/ 24 h 123"/>
                <a:gd name="T36" fmla="*/ 85 w 228"/>
                <a:gd name="T37" fmla="*/ 17 h 123"/>
                <a:gd name="T38" fmla="*/ 79 w 228"/>
                <a:gd name="T39" fmla="*/ 9 h 123"/>
                <a:gd name="T40" fmla="*/ 76 w 228"/>
                <a:gd name="T41" fmla="*/ 0 h 123"/>
                <a:gd name="T42" fmla="*/ 63 w 228"/>
                <a:gd name="T43" fmla="*/ 1 h 123"/>
                <a:gd name="T44" fmla="*/ 51 w 228"/>
                <a:gd name="T45" fmla="*/ 4 h 123"/>
                <a:gd name="T46" fmla="*/ 39 w 228"/>
                <a:gd name="T47" fmla="*/ 8 h 123"/>
                <a:gd name="T48" fmla="*/ 28 w 228"/>
                <a:gd name="T49" fmla="*/ 14 h 123"/>
                <a:gd name="T50" fmla="*/ 17 w 228"/>
                <a:gd name="T51" fmla="*/ 21 h 123"/>
                <a:gd name="T52" fmla="*/ 8 w 228"/>
                <a:gd name="T53" fmla="*/ 31 h 123"/>
                <a:gd name="T54" fmla="*/ 0 w 228"/>
                <a:gd name="T55" fmla="*/ 41 h 123"/>
                <a:gd name="T56" fmla="*/ 0 w 228"/>
                <a:gd name="T57" fmla="*/ 123 h 123"/>
                <a:gd name="T58" fmla="*/ 45 w 228"/>
                <a:gd name="T59" fmla="*/ 123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28"/>
                <a:gd name="T91" fmla="*/ 0 h 123"/>
                <a:gd name="T92" fmla="*/ 228 w 22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28" h="123">
                  <a:moveTo>
                    <a:pt x="45" y="123"/>
                  </a:moveTo>
                  <a:lnTo>
                    <a:pt x="228" y="123"/>
                  </a:lnTo>
                  <a:lnTo>
                    <a:pt x="228" y="41"/>
                  </a:lnTo>
                  <a:lnTo>
                    <a:pt x="220" y="31"/>
                  </a:lnTo>
                  <a:lnTo>
                    <a:pt x="211" y="21"/>
                  </a:lnTo>
                  <a:lnTo>
                    <a:pt x="200" y="14"/>
                  </a:lnTo>
                  <a:lnTo>
                    <a:pt x="189" y="8"/>
                  </a:lnTo>
                  <a:lnTo>
                    <a:pt x="177" y="4"/>
                  </a:lnTo>
                  <a:lnTo>
                    <a:pt x="165" y="1"/>
                  </a:lnTo>
                  <a:lnTo>
                    <a:pt x="152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6" y="24"/>
                  </a:lnTo>
                  <a:lnTo>
                    <a:pt x="128" y="28"/>
                  </a:lnTo>
                  <a:lnTo>
                    <a:pt x="119" y="30"/>
                  </a:lnTo>
                  <a:lnTo>
                    <a:pt x="109" y="30"/>
                  </a:lnTo>
                  <a:lnTo>
                    <a:pt x="100" y="28"/>
                  </a:lnTo>
                  <a:lnTo>
                    <a:pt x="92" y="24"/>
                  </a:lnTo>
                  <a:lnTo>
                    <a:pt x="85" y="17"/>
                  </a:lnTo>
                  <a:lnTo>
                    <a:pt x="79" y="9"/>
                  </a:lnTo>
                  <a:lnTo>
                    <a:pt x="76" y="0"/>
                  </a:lnTo>
                  <a:lnTo>
                    <a:pt x="63" y="1"/>
                  </a:lnTo>
                  <a:lnTo>
                    <a:pt x="51" y="4"/>
                  </a:lnTo>
                  <a:lnTo>
                    <a:pt x="39" y="8"/>
                  </a:lnTo>
                  <a:lnTo>
                    <a:pt x="28" y="14"/>
                  </a:lnTo>
                  <a:lnTo>
                    <a:pt x="17" y="21"/>
                  </a:lnTo>
                  <a:lnTo>
                    <a:pt x="8" y="31"/>
                  </a:lnTo>
                  <a:lnTo>
                    <a:pt x="0" y="41"/>
                  </a:lnTo>
                  <a:lnTo>
                    <a:pt x="0" y="123"/>
                  </a:lnTo>
                  <a:lnTo>
                    <a:pt x="45" y="1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660" y="1383"/>
              <a:ext cx="100" cy="139"/>
            </a:xfrm>
            <a:custGeom>
              <a:avLst/>
              <a:gdLst>
                <a:gd name="T0" fmla="*/ 81 w 100"/>
                <a:gd name="T1" fmla="*/ 95 h 139"/>
                <a:gd name="T2" fmla="*/ 88 w 100"/>
                <a:gd name="T3" fmla="*/ 88 h 139"/>
                <a:gd name="T4" fmla="*/ 93 w 100"/>
                <a:gd name="T5" fmla="*/ 81 h 139"/>
                <a:gd name="T6" fmla="*/ 97 w 100"/>
                <a:gd name="T7" fmla="*/ 72 h 139"/>
                <a:gd name="T8" fmla="*/ 99 w 100"/>
                <a:gd name="T9" fmla="*/ 63 h 139"/>
                <a:gd name="T10" fmla="*/ 100 w 100"/>
                <a:gd name="T11" fmla="*/ 53 h 139"/>
                <a:gd name="T12" fmla="*/ 99 w 100"/>
                <a:gd name="T13" fmla="*/ 43 h 139"/>
                <a:gd name="T14" fmla="*/ 96 w 100"/>
                <a:gd name="T15" fmla="*/ 32 h 139"/>
                <a:gd name="T16" fmla="*/ 90 w 100"/>
                <a:gd name="T17" fmla="*/ 22 h 139"/>
                <a:gd name="T18" fmla="*/ 84 w 100"/>
                <a:gd name="T19" fmla="*/ 14 h 139"/>
                <a:gd name="T20" fmla="*/ 75 w 100"/>
                <a:gd name="T21" fmla="*/ 7 h 139"/>
                <a:gd name="T22" fmla="*/ 65 w 100"/>
                <a:gd name="T23" fmla="*/ 3 h 139"/>
                <a:gd name="T24" fmla="*/ 55 w 100"/>
                <a:gd name="T25" fmla="*/ 0 h 139"/>
                <a:gd name="T26" fmla="*/ 45 w 100"/>
                <a:gd name="T27" fmla="*/ 0 h 139"/>
                <a:gd name="T28" fmla="*/ 35 w 100"/>
                <a:gd name="T29" fmla="*/ 3 h 139"/>
                <a:gd name="T30" fmla="*/ 25 w 100"/>
                <a:gd name="T31" fmla="*/ 7 h 139"/>
                <a:gd name="T32" fmla="*/ 17 w 100"/>
                <a:gd name="T33" fmla="*/ 14 h 139"/>
                <a:gd name="T34" fmla="*/ 10 w 100"/>
                <a:gd name="T35" fmla="*/ 22 h 139"/>
                <a:gd name="T36" fmla="*/ 4 w 100"/>
                <a:gd name="T37" fmla="*/ 32 h 139"/>
                <a:gd name="T38" fmla="*/ 1 w 100"/>
                <a:gd name="T39" fmla="*/ 43 h 139"/>
                <a:gd name="T40" fmla="*/ 0 w 100"/>
                <a:gd name="T41" fmla="*/ 53 h 139"/>
                <a:gd name="T42" fmla="*/ 1 w 100"/>
                <a:gd name="T43" fmla="*/ 63 h 139"/>
                <a:gd name="T44" fmla="*/ 3 w 100"/>
                <a:gd name="T45" fmla="*/ 72 h 139"/>
                <a:gd name="T46" fmla="*/ 7 w 100"/>
                <a:gd name="T47" fmla="*/ 81 h 139"/>
                <a:gd name="T48" fmla="*/ 12 w 100"/>
                <a:gd name="T49" fmla="*/ 88 h 139"/>
                <a:gd name="T50" fmla="*/ 19 w 100"/>
                <a:gd name="T51" fmla="*/ 95 h 139"/>
                <a:gd name="T52" fmla="*/ 11 w 100"/>
                <a:gd name="T53" fmla="*/ 103 h 139"/>
                <a:gd name="T54" fmla="*/ 11 w 100"/>
                <a:gd name="T55" fmla="*/ 139 h 139"/>
                <a:gd name="T56" fmla="*/ 89 w 100"/>
                <a:gd name="T57" fmla="*/ 139 h 139"/>
                <a:gd name="T58" fmla="*/ 89 w 100"/>
                <a:gd name="T59" fmla="*/ 103 h 139"/>
                <a:gd name="T60" fmla="*/ 81 w 100"/>
                <a:gd name="T61" fmla="*/ 95 h 1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9"/>
                <a:gd name="T95" fmla="*/ 100 w 100"/>
                <a:gd name="T96" fmla="*/ 139 h 1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9">
                  <a:moveTo>
                    <a:pt x="81" y="95"/>
                  </a:moveTo>
                  <a:lnTo>
                    <a:pt x="88" y="88"/>
                  </a:lnTo>
                  <a:lnTo>
                    <a:pt x="93" y="81"/>
                  </a:lnTo>
                  <a:lnTo>
                    <a:pt x="97" y="72"/>
                  </a:lnTo>
                  <a:lnTo>
                    <a:pt x="99" y="63"/>
                  </a:lnTo>
                  <a:lnTo>
                    <a:pt x="100" y="53"/>
                  </a:lnTo>
                  <a:lnTo>
                    <a:pt x="99" y="43"/>
                  </a:lnTo>
                  <a:lnTo>
                    <a:pt x="96" y="32"/>
                  </a:lnTo>
                  <a:lnTo>
                    <a:pt x="90" y="22"/>
                  </a:lnTo>
                  <a:lnTo>
                    <a:pt x="84" y="14"/>
                  </a:lnTo>
                  <a:lnTo>
                    <a:pt x="75" y="7"/>
                  </a:lnTo>
                  <a:lnTo>
                    <a:pt x="65" y="3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5" y="3"/>
                  </a:lnTo>
                  <a:lnTo>
                    <a:pt x="25" y="7"/>
                  </a:lnTo>
                  <a:lnTo>
                    <a:pt x="17" y="14"/>
                  </a:lnTo>
                  <a:lnTo>
                    <a:pt x="10" y="22"/>
                  </a:lnTo>
                  <a:lnTo>
                    <a:pt x="4" y="32"/>
                  </a:lnTo>
                  <a:lnTo>
                    <a:pt x="1" y="43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3" y="72"/>
                  </a:lnTo>
                  <a:lnTo>
                    <a:pt x="7" y="81"/>
                  </a:lnTo>
                  <a:lnTo>
                    <a:pt x="12" y="88"/>
                  </a:lnTo>
                  <a:lnTo>
                    <a:pt x="19" y="95"/>
                  </a:lnTo>
                  <a:lnTo>
                    <a:pt x="11" y="103"/>
                  </a:lnTo>
                  <a:lnTo>
                    <a:pt x="11" y="139"/>
                  </a:lnTo>
                  <a:lnTo>
                    <a:pt x="89" y="139"/>
                  </a:lnTo>
                  <a:lnTo>
                    <a:pt x="89" y="103"/>
                  </a:lnTo>
                  <a:lnTo>
                    <a:pt x="81" y="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649" y="1377"/>
              <a:ext cx="100" cy="138"/>
            </a:xfrm>
            <a:custGeom>
              <a:avLst/>
              <a:gdLst>
                <a:gd name="T0" fmla="*/ 81 w 100"/>
                <a:gd name="T1" fmla="*/ 94 h 138"/>
                <a:gd name="T2" fmla="*/ 88 w 100"/>
                <a:gd name="T3" fmla="*/ 88 h 138"/>
                <a:gd name="T4" fmla="*/ 93 w 100"/>
                <a:gd name="T5" fmla="*/ 80 h 138"/>
                <a:gd name="T6" fmla="*/ 96 w 100"/>
                <a:gd name="T7" fmla="*/ 72 h 138"/>
                <a:gd name="T8" fmla="*/ 99 w 100"/>
                <a:gd name="T9" fmla="*/ 62 h 138"/>
                <a:gd name="T10" fmla="*/ 100 w 100"/>
                <a:gd name="T11" fmla="*/ 53 h 138"/>
                <a:gd name="T12" fmla="*/ 99 w 100"/>
                <a:gd name="T13" fmla="*/ 42 h 138"/>
                <a:gd name="T14" fmla="*/ 95 w 100"/>
                <a:gd name="T15" fmla="*/ 31 h 138"/>
                <a:gd name="T16" fmla="*/ 91 w 100"/>
                <a:gd name="T17" fmla="*/ 22 h 138"/>
                <a:gd name="T18" fmla="*/ 83 w 100"/>
                <a:gd name="T19" fmla="*/ 13 h 138"/>
                <a:gd name="T20" fmla="*/ 75 w 100"/>
                <a:gd name="T21" fmla="*/ 7 h 138"/>
                <a:gd name="T22" fmla="*/ 65 w 100"/>
                <a:gd name="T23" fmla="*/ 2 h 138"/>
                <a:gd name="T24" fmla="*/ 55 w 100"/>
                <a:gd name="T25" fmla="*/ 0 h 138"/>
                <a:gd name="T26" fmla="*/ 45 w 100"/>
                <a:gd name="T27" fmla="*/ 0 h 138"/>
                <a:gd name="T28" fmla="*/ 34 w 100"/>
                <a:gd name="T29" fmla="*/ 2 h 138"/>
                <a:gd name="T30" fmla="*/ 25 w 100"/>
                <a:gd name="T31" fmla="*/ 7 h 138"/>
                <a:gd name="T32" fmla="*/ 17 w 100"/>
                <a:gd name="T33" fmla="*/ 13 h 138"/>
                <a:gd name="T34" fmla="*/ 9 w 100"/>
                <a:gd name="T35" fmla="*/ 22 h 138"/>
                <a:gd name="T36" fmla="*/ 5 w 100"/>
                <a:gd name="T37" fmla="*/ 31 h 138"/>
                <a:gd name="T38" fmla="*/ 1 w 100"/>
                <a:gd name="T39" fmla="*/ 42 h 138"/>
                <a:gd name="T40" fmla="*/ 0 w 100"/>
                <a:gd name="T41" fmla="*/ 53 h 138"/>
                <a:gd name="T42" fmla="*/ 1 w 100"/>
                <a:gd name="T43" fmla="*/ 62 h 138"/>
                <a:gd name="T44" fmla="*/ 3 w 100"/>
                <a:gd name="T45" fmla="*/ 72 h 138"/>
                <a:gd name="T46" fmla="*/ 7 w 100"/>
                <a:gd name="T47" fmla="*/ 80 h 138"/>
                <a:gd name="T48" fmla="*/ 12 w 100"/>
                <a:gd name="T49" fmla="*/ 88 h 138"/>
                <a:gd name="T50" fmla="*/ 18 w 100"/>
                <a:gd name="T51" fmla="*/ 94 h 138"/>
                <a:gd name="T52" fmla="*/ 11 w 100"/>
                <a:gd name="T53" fmla="*/ 103 h 138"/>
                <a:gd name="T54" fmla="*/ 11 w 100"/>
                <a:gd name="T55" fmla="*/ 138 h 138"/>
                <a:gd name="T56" fmla="*/ 89 w 100"/>
                <a:gd name="T57" fmla="*/ 138 h 138"/>
                <a:gd name="T58" fmla="*/ 89 w 100"/>
                <a:gd name="T59" fmla="*/ 103 h 138"/>
                <a:gd name="T60" fmla="*/ 81 w 100"/>
                <a:gd name="T61" fmla="*/ 94 h 1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8"/>
                <a:gd name="T95" fmla="*/ 100 w 100"/>
                <a:gd name="T96" fmla="*/ 138 h 1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8">
                  <a:moveTo>
                    <a:pt x="81" y="94"/>
                  </a:moveTo>
                  <a:lnTo>
                    <a:pt x="88" y="88"/>
                  </a:lnTo>
                  <a:lnTo>
                    <a:pt x="93" y="80"/>
                  </a:lnTo>
                  <a:lnTo>
                    <a:pt x="96" y="72"/>
                  </a:lnTo>
                  <a:lnTo>
                    <a:pt x="99" y="62"/>
                  </a:lnTo>
                  <a:lnTo>
                    <a:pt x="100" y="53"/>
                  </a:lnTo>
                  <a:lnTo>
                    <a:pt x="99" y="42"/>
                  </a:lnTo>
                  <a:lnTo>
                    <a:pt x="95" y="31"/>
                  </a:lnTo>
                  <a:lnTo>
                    <a:pt x="91" y="22"/>
                  </a:lnTo>
                  <a:lnTo>
                    <a:pt x="83" y="13"/>
                  </a:lnTo>
                  <a:lnTo>
                    <a:pt x="75" y="7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4" y="2"/>
                  </a:lnTo>
                  <a:lnTo>
                    <a:pt x="25" y="7"/>
                  </a:lnTo>
                  <a:lnTo>
                    <a:pt x="17" y="13"/>
                  </a:lnTo>
                  <a:lnTo>
                    <a:pt x="9" y="22"/>
                  </a:lnTo>
                  <a:lnTo>
                    <a:pt x="5" y="31"/>
                  </a:lnTo>
                  <a:lnTo>
                    <a:pt x="1" y="42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3" y="72"/>
                  </a:lnTo>
                  <a:lnTo>
                    <a:pt x="7" y="80"/>
                  </a:lnTo>
                  <a:lnTo>
                    <a:pt x="12" y="88"/>
                  </a:lnTo>
                  <a:lnTo>
                    <a:pt x="18" y="94"/>
                  </a:lnTo>
                  <a:lnTo>
                    <a:pt x="11" y="103"/>
                  </a:lnTo>
                  <a:lnTo>
                    <a:pt x="11" y="138"/>
                  </a:lnTo>
                  <a:lnTo>
                    <a:pt x="89" y="138"/>
                  </a:lnTo>
                  <a:lnTo>
                    <a:pt x="89" y="103"/>
                  </a:lnTo>
                  <a:lnTo>
                    <a:pt x="81" y="94"/>
                  </a:lnTo>
                  <a:close/>
                </a:path>
              </a:pathLst>
            </a:custGeom>
            <a:grp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649" y="1377"/>
              <a:ext cx="100" cy="53"/>
            </a:xfrm>
            <a:custGeom>
              <a:avLst/>
              <a:gdLst>
                <a:gd name="T0" fmla="*/ 0 w 100"/>
                <a:gd name="T1" fmla="*/ 53 h 53"/>
                <a:gd name="T2" fmla="*/ 11 w 100"/>
                <a:gd name="T3" fmla="*/ 53 h 53"/>
                <a:gd name="T4" fmla="*/ 22 w 100"/>
                <a:gd name="T5" fmla="*/ 52 h 53"/>
                <a:gd name="T6" fmla="*/ 32 w 100"/>
                <a:gd name="T7" fmla="*/ 51 h 53"/>
                <a:gd name="T8" fmla="*/ 41 w 100"/>
                <a:gd name="T9" fmla="*/ 50 h 53"/>
                <a:gd name="T10" fmla="*/ 49 w 100"/>
                <a:gd name="T11" fmla="*/ 48 h 53"/>
                <a:gd name="T12" fmla="*/ 55 w 100"/>
                <a:gd name="T13" fmla="*/ 46 h 53"/>
                <a:gd name="T14" fmla="*/ 60 w 100"/>
                <a:gd name="T15" fmla="*/ 44 h 53"/>
                <a:gd name="T16" fmla="*/ 63 w 100"/>
                <a:gd name="T17" fmla="*/ 42 h 53"/>
                <a:gd name="T18" fmla="*/ 64 w 100"/>
                <a:gd name="T19" fmla="*/ 40 h 53"/>
                <a:gd name="T20" fmla="*/ 65 w 100"/>
                <a:gd name="T21" fmla="*/ 43 h 53"/>
                <a:gd name="T22" fmla="*/ 68 w 100"/>
                <a:gd name="T23" fmla="*/ 46 h 53"/>
                <a:gd name="T24" fmla="*/ 72 w 100"/>
                <a:gd name="T25" fmla="*/ 48 h 53"/>
                <a:gd name="T26" fmla="*/ 77 w 100"/>
                <a:gd name="T27" fmla="*/ 50 h 53"/>
                <a:gd name="T28" fmla="*/ 85 w 100"/>
                <a:gd name="T29" fmla="*/ 51 h 53"/>
                <a:gd name="T30" fmla="*/ 92 w 100"/>
                <a:gd name="T31" fmla="*/ 53 h 53"/>
                <a:gd name="T32" fmla="*/ 100 w 100"/>
                <a:gd name="T33" fmla="*/ 53 h 53"/>
                <a:gd name="T34" fmla="*/ 100 w 100"/>
                <a:gd name="T35" fmla="*/ 43 h 53"/>
                <a:gd name="T36" fmla="*/ 98 w 100"/>
                <a:gd name="T37" fmla="*/ 33 h 53"/>
                <a:gd name="T38" fmla="*/ 94 w 100"/>
                <a:gd name="T39" fmla="*/ 24 h 53"/>
                <a:gd name="T40" fmla="*/ 88 w 100"/>
                <a:gd name="T41" fmla="*/ 16 h 53"/>
                <a:gd name="T42" fmla="*/ 80 w 100"/>
                <a:gd name="T43" fmla="*/ 9 h 53"/>
                <a:gd name="T44" fmla="*/ 71 w 100"/>
                <a:gd name="T45" fmla="*/ 4 h 53"/>
                <a:gd name="T46" fmla="*/ 61 w 100"/>
                <a:gd name="T47" fmla="*/ 1 h 53"/>
                <a:gd name="T48" fmla="*/ 50 w 100"/>
                <a:gd name="T49" fmla="*/ 0 h 53"/>
                <a:gd name="T50" fmla="*/ 39 w 100"/>
                <a:gd name="T51" fmla="*/ 1 h 53"/>
                <a:gd name="T52" fmla="*/ 29 w 100"/>
                <a:gd name="T53" fmla="*/ 4 h 53"/>
                <a:gd name="T54" fmla="*/ 20 w 100"/>
                <a:gd name="T55" fmla="*/ 9 h 53"/>
                <a:gd name="T56" fmla="*/ 12 w 100"/>
                <a:gd name="T57" fmla="*/ 16 h 53"/>
                <a:gd name="T58" fmla="*/ 6 w 100"/>
                <a:gd name="T59" fmla="*/ 24 h 53"/>
                <a:gd name="T60" fmla="*/ 2 w 100"/>
                <a:gd name="T61" fmla="*/ 33 h 53"/>
                <a:gd name="T62" fmla="*/ 0 w 100"/>
                <a:gd name="T63" fmla="*/ 43 h 53"/>
                <a:gd name="T64" fmla="*/ 0 w 100"/>
                <a:gd name="T65" fmla="*/ 53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53"/>
                <a:gd name="T101" fmla="*/ 100 w 100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53">
                  <a:moveTo>
                    <a:pt x="0" y="53"/>
                  </a:moveTo>
                  <a:lnTo>
                    <a:pt x="11" y="53"/>
                  </a:lnTo>
                  <a:lnTo>
                    <a:pt x="22" y="52"/>
                  </a:lnTo>
                  <a:lnTo>
                    <a:pt x="32" y="51"/>
                  </a:lnTo>
                  <a:lnTo>
                    <a:pt x="41" y="50"/>
                  </a:lnTo>
                  <a:lnTo>
                    <a:pt x="49" y="48"/>
                  </a:lnTo>
                  <a:lnTo>
                    <a:pt x="55" y="46"/>
                  </a:lnTo>
                  <a:lnTo>
                    <a:pt x="60" y="44"/>
                  </a:lnTo>
                  <a:lnTo>
                    <a:pt x="63" y="42"/>
                  </a:lnTo>
                  <a:lnTo>
                    <a:pt x="64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2" y="48"/>
                  </a:lnTo>
                  <a:lnTo>
                    <a:pt x="77" y="50"/>
                  </a:lnTo>
                  <a:lnTo>
                    <a:pt x="85" y="51"/>
                  </a:lnTo>
                  <a:lnTo>
                    <a:pt x="92" y="53"/>
                  </a:lnTo>
                  <a:lnTo>
                    <a:pt x="100" y="53"/>
                  </a:lnTo>
                  <a:lnTo>
                    <a:pt x="100" y="43"/>
                  </a:lnTo>
                  <a:lnTo>
                    <a:pt x="98" y="33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9"/>
                  </a:lnTo>
                  <a:lnTo>
                    <a:pt x="71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39" y="1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2" y="16"/>
                  </a:lnTo>
                  <a:lnTo>
                    <a:pt x="6" y="24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3"/>
                  </a:lnTo>
                  <a:close/>
                </a:path>
              </a:pathLst>
            </a:custGeom>
            <a:grp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6" name="Line 52"/>
            <p:cNvSpPr>
              <a:spLocks noChangeShapeType="1"/>
            </p:cNvSpPr>
            <p:nvPr/>
          </p:nvSpPr>
          <p:spPr bwMode="auto">
            <a:xfrm>
              <a:off x="629" y="1566"/>
              <a:ext cx="1" cy="43"/>
            </a:xfrm>
            <a:prstGeom prst="line">
              <a:avLst/>
            </a:prstGeom>
            <a:grp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7" name="Line 53"/>
            <p:cNvSpPr>
              <a:spLocks noChangeShapeType="1"/>
            </p:cNvSpPr>
            <p:nvPr/>
          </p:nvSpPr>
          <p:spPr bwMode="auto">
            <a:xfrm flipV="1">
              <a:off x="769" y="1566"/>
              <a:ext cx="1" cy="43"/>
            </a:xfrm>
            <a:prstGeom prst="line">
              <a:avLst/>
            </a:prstGeom>
            <a:grp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</a:path>
              </a:pathLst>
            </a:custGeom>
            <a:grpFill/>
            <a:ln w="165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</p:grp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8462555" y="5008736"/>
            <a:ext cx="491935" cy="488603"/>
            <a:chOff x="583" y="1377"/>
            <a:chExt cx="239" cy="239"/>
          </a:xfrm>
          <a:effectLst>
            <a:outerShdw blurRad="50800" dist="38100" dir="2700000" sx="104000" sy="104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Freeform 47"/>
            <p:cNvSpPr>
              <a:spLocks/>
            </p:cNvSpPr>
            <p:nvPr/>
          </p:nvSpPr>
          <p:spPr bwMode="auto">
            <a:xfrm>
              <a:off x="594" y="1493"/>
              <a:ext cx="228" cy="123"/>
            </a:xfrm>
            <a:custGeom>
              <a:avLst/>
              <a:gdLst>
                <a:gd name="T0" fmla="*/ 45 w 228"/>
                <a:gd name="T1" fmla="*/ 123 h 123"/>
                <a:gd name="T2" fmla="*/ 228 w 228"/>
                <a:gd name="T3" fmla="*/ 123 h 123"/>
                <a:gd name="T4" fmla="*/ 228 w 228"/>
                <a:gd name="T5" fmla="*/ 41 h 123"/>
                <a:gd name="T6" fmla="*/ 220 w 228"/>
                <a:gd name="T7" fmla="*/ 31 h 123"/>
                <a:gd name="T8" fmla="*/ 211 w 228"/>
                <a:gd name="T9" fmla="*/ 21 h 123"/>
                <a:gd name="T10" fmla="*/ 200 w 228"/>
                <a:gd name="T11" fmla="*/ 14 h 123"/>
                <a:gd name="T12" fmla="*/ 189 w 228"/>
                <a:gd name="T13" fmla="*/ 8 h 123"/>
                <a:gd name="T14" fmla="*/ 177 w 228"/>
                <a:gd name="T15" fmla="*/ 4 h 123"/>
                <a:gd name="T16" fmla="*/ 165 w 228"/>
                <a:gd name="T17" fmla="*/ 1 h 123"/>
                <a:gd name="T18" fmla="*/ 152 w 228"/>
                <a:gd name="T19" fmla="*/ 0 h 123"/>
                <a:gd name="T20" fmla="*/ 149 w 228"/>
                <a:gd name="T21" fmla="*/ 9 h 123"/>
                <a:gd name="T22" fmla="*/ 143 w 228"/>
                <a:gd name="T23" fmla="*/ 17 h 123"/>
                <a:gd name="T24" fmla="*/ 136 w 228"/>
                <a:gd name="T25" fmla="*/ 24 h 123"/>
                <a:gd name="T26" fmla="*/ 128 w 228"/>
                <a:gd name="T27" fmla="*/ 28 h 123"/>
                <a:gd name="T28" fmla="*/ 119 w 228"/>
                <a:gd name="T29" fmla="*/ 30 h 123"/>
                <a:gd name="T30" fmla="*/ 109 w 228"/>
                <a:gd name="T31" fmla="*/ 30 h 123"/>
                <a:gd name="T32" fmla="*/ 100 w 228"/>
                <a:gd name="T33" fmla="*/ 28 h 123"/>
                <a:gd name="T34" fmla="*/ 92 w 228"/>
                <a:gd name="T35" fmla="*/ 24 h 123"/>
                <a:gd name="T36" fmla="*/ 85 w 228"/>
                <a:gd name="T37" fmla="*/ 17 h 123"/>
                <a:gd name="T38" fmla="*/ 79 w 228"/>
                <a:gd name="T39" fmla="*/ 9 h 123"/>
                <a:gd name="T40" fmla="*/ 76 w 228"/>
                <a:gd name="T41" fmla="*/ 0 h 123"/>
                <a:gd name="T42" fmla="*/ 63 w 228"/>
                <a:gd name="T43" fmla="*/ 1 h 123"/>
                <a:gd name="T44" fmla="*/ 51 w 228"/>
                <a:gd name="T45" fmla="*/ 4 h 123"/>
                <a:gd name="T46" fmla="*/ 39 w 228"/>
                <a:gd name="T47" fmla="*/ 8 h 123"/>
                <a:gd name="T48" fmla="*/ 28 w 228"/>
                <a:gd name="T49" fmla="*/ 14 h 123"/>
                <a:gd name="T50" fmla="*/ 17 w 228"/>
                <a:gd name="T51" fmla="*/ 21 h 123"/>
                <a:gd name="T52" fmla="*/ 8 w 228"/>
                <a:gd name="T53" fmla="*/ 31 h 123"/>
                <a:gd name="T54" fmla="*/ 0 w 228"/>
                <a:gd name="T55" fmla="*/ 41 h 123"/>
                <a:gd name="T56" fmla="*/ 0 w 228"/>
                <a:gd name="T57" fmla="*/ 123 h 123"/>
                <a:gd name="T58" fmla="*/ 45 w 228"/>
                <a:gd name="T59" fmla="*/ 123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28"/>
                <a:gd name="T91" fmla="*/ 0 h 123"/>
                <a:gd name="T92" fmla="*/ 228 w 22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28" h="123">
                  <a:moveTo>
                    <a:pt x="45" y="123"/>
                  </a:moveTo>
                  <a:lnTo>
                    <a:pt x="228" y="123"/>
                  </a:lnTo>
                  <a:lnTo>
                    <a:pt x="228" y="41"/>
                  </a:lnTo>
                  <a:lnTo>
                    <a:pt x="220" y="31"/>
                  </a:lnTo>
                  <a:lnTo>
                    <a:pt x="211" y="21"/>
                  </a:lnTo>
                  <a:lnTo>
                    <a:pt x="200" y="14"/>
                  </a:lnTo>
                  <a:lnTo>
                    <a:pt x="189" y="8"/>
                  </a:lnTo>
                  <a:lnTo>
                    <a:pt x="177" y="4"/>
                  </a:lnTo>
                  <a:lnTo>
                    <a:pt x="165" y="1"/>
                  </a:lnTo>
                  <a:lnTo>
                    <a:pt x="152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6" y="24"/>
                  </a:lnTo>
                  <a:lnTo>
                    <a:pt x="128" y="28"/>
                  </a:lnTo>
                  <a:lnTo>
                    <a:pt x="119" y="30"/>
                  </a:lnTo>
                  <a:lnTo>
                    <a:pt x="109" y="30"/>
                  </a:lnTo>
                  <a:lnTo>
                    <a:pt x="100" y="28"/>
                  </a:lnTo>
                  <a:lnTo>
                    <a:pt x="92" y="24"/>
                  </a:lnTo>
                  <a:lnTo>
                    <a:pt x="85" y="17"/>
                  </a:lnTo>
                  <a:lnTo>
                    <a:pt x="79" y="9"/>
                  </a:lnTo>
                  <a:lnTo>
                    <a:pt x="76" y="0"/>
                  </a:lnTo>
                  <a:lnTo>
                    <a:pt x="63" y="1"/>
                  </a:lnTo>
                  <a:lnTo>
                    <a:pt x="51" y="4"/>
                  </a:lnTo>
                  <a:lnTo>
                    <a:pt x="39" y="8"/>
                  </a:lnTo>
                  <a:lnTo>
                    <a:pt x="28" y="14"/>
                  </a:lnTo>
                  <a:lnTo>
                    <a:pt x="17" y="21"/>
                  </a:lnTo>
                  <a:lnTo>
                    <a:pt x="8" y="31"/>
                  </a:lnTo>
                  <a:lnTo>
                    <a:pt x="0" y="41"/>
                  </a:lnTo>
                  <a:lnTo>
                    <a:pt x="0" y="123"/>
                  </a:lnTo>
                  <a:lnTo>
                    <a:pt x="45" y="12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2" name="Freeform 48"/>
            <p:cNvSpPr>
              <a:spLocks/>
            </p:cNvSpPr>
            <p:nvPr/>
          </p:nvSpPr>
          <p:spPr bwMode="auto">
            <a:xfrm>
              <a:off x="660" y="1383"/>
              <a:ext cx="100" cy="139"/>
            </a:xfrm>
            <a:custGeom>
              <a:avLst/>
              <a:gdLst>
                <a:gd name="T0" fmla="*/ 81 w 100"/>
                <a:gd name="T1" fmla="*/ 95 h 139"/>
                <a:gd name="T2" fmla="*/ 88 w 100"/>
                <a:gd name="T3" fmla="*/ 88 h 139"/>
                <a:gd name="T4" fmla="*/ 93 w 100"/>
                <a:gd name="T5" fmla="*/ 81 h 139"/>
                <a:gd name="T6" fmla="*/ 97 w 100"/>
                <a:gd name="T7" fmla="*/ 72 h 139"/>
                <a:gd name="T8" fmla="*/ 99 w 100"/>
                <a:gd name="T9" fmla="*/ 63 h 139"/>
                <a:gd name="T10" fmla="*/ 100 w 100"/>
                <a:gd name="T11" fmla="*/ 53 h 139"/>
                <a:gd name="T12" fmla="*/ 99 w 100"/>
                <a:gd name="T13" fmla="*/ 43 h 139"/>
                <a:gd name="T14" fmla="*/ 96 w 100"/>
                <a:gd name="T15" fmla="*/ 32 h 139"/>
                <a:gd name="T16" fmla="*/ 90 w 100"/>
                <a:gd name="T17" fmla="*/ 22 h 139"/>
                <a:gd name="T18" fmla="*/ 84 w 100"/>
                <a:gd name="T19" fmla="*/ 14 h 139"/>
                <a:gd name="T20" fmla="*/ 75 w 100"/>
                <a:gd name="T21" fmla="*/ 7 h 139"/>
                <a:gd name="T22" fmla="*/ 65 w 100"/>
                <a:gd name="T23" fmla="*/ 3 h 139"/>
                <a:gd name="T24" fmla="*/ 55 w 100"/>
                <a:gd name="T25" fmla="*/ 0 h 139"/>
                <a:gd name="T26" fmla="*/ 45 w 100"/>
                <a:gd name="T27" fmla="*/ 0 h 139"/>
                <a:gd name="T28" fmla="*/ 35 w 100"/>
                <a:gd name="T29" fmla="*/ 3 h 139"/>
                <a:gd name="T30" fmla="*/ 25 w 100"/>
                <a:gd name="T31" fmla="*/ 7 h 139"/>
                <a:gd name="T32" fmla="*/ 17 w 100"/>
                <a:gd name="T33" fmla="*/ 14 h 139"/>
                <a:gd name="T34" fmla="*/ 10 w 100"/>
                <a:gd name="T35" fmla="*/ 22 h 139"/>
                <a:gd name="T36" fmla="*/ 4 w 100"/>
                <a:gd name="T37" fmla="*/ 32 h 139"/>
                <a:gd name="T38" fmla="*/ 1 w 100"/>
                <a:gd name="T39" fmla="*/ 43 h 139"/>
                <a:gd name="T40" fmla="*/ 0 w 100"/>
                <a:gd name="T41" fmla="*/ 53 h 139"/>
                <a:gd name="T42" fmla="*/ 1 w 100"/>
                <a:gd name="T43" fmla="*/ 63 h 139"/>
                <a:gd name="T44" fmla="*/ 3 w 100"/>
                <a:gd name="T45" fmla="*/ 72 h 139"/>
                <a:gd name="T46" fmla="*/ 7 w 100"/>
                <a:gd name="T47" fmla="*/ 81 h 139"/>
                <a:gd name="T48" fmla="*/ 12 w 100"/>
                <a:gd name="T49" fmla="*/ 88 h 139"/>
                <a:gd name="T50" fmla="*/ 19 w 100"/>
                <a:gd name="T51" fmla="*/ 95 h 139"/>
                <a:gd name="T52" fmla="*/ 11 w 100"/>
                <a:gd name="T53" fmla="*/ 103 h 139"/>
                <a:gd name="T54" fmla="*/ 11 w 100"/>
                <a:gd name="T55" fmla="*/ 139 h 139"/>
                <a:gd name="T56" fmla="*/ 89 w 100"/>
                <a:gd name="T57" fmla="*/ 139 h 139"/>
                <a:gd name="T58" fmla="*/ 89 w 100"/>
                <a:gd name="T59" fmla="*/ 103 h 139"/>
                <a:gd name="T60" fmla="*/ 81 w 100"/>
                <a:gd name="T61" fmla="*/ 95 h 1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9"/>
                <a:gd name="T95" fmla="*/ 100 w 100"/>
                <a:gd name="T96" fmla="*/ 139 h 1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9">
                  <a:moveTo>
                    <a:pt x="81" y="95"/>
                  </a:moveTo>
                  <a:lnTo>
                    <a:pt x="88" y="88"/>
                  </a:lnTo>
                  <a:lnTo>
                    <a:pt x="93" y="81"/>
                  </a:lnTo>
                  <a:lnTo>
                    <a:pt x="97" y="72"/>
                  </a:lnTo>
                  <a:lnTo>
                    <a:pt x="99" y="63"/>
                  </a:lnTo>
                  <a:lnTo>
                    <a:pt x="100" y="53"/>
                  </a:lnTo>
                  <a:lnTo>
                    <a:pt x="99" y="43"/>
                  </a:lnTo>
                  <a:lnTo>
                    <a:pt x="96" y="32"/>
                  </a:lnTo>
                  <a:lnTo>
                    <a:pt x="90" y="22"/>
                  </a:lnTo>
                  <a:lnTo>
                    <a:pt x="84" y="14"/>
                  </a:lnTo>
                  <a:lnTo>
                    <a:pt x="75" y="7"/>
                  </a:lnTo>
                  <a:lnTo>
                    <a:pt x="65" y="3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5" y="3"/>
                  </a:lnTo>
                  <a:lnTo>
                    <a:pt x="25" y="7"/>
                  </a:lnTo>
                  <a:lnTo>
                    <a:pt x="17" y="14"/>
                  </a:lnTo>
                  <a:lnTo>
                    <a:pt x="10" y="22"/>
                  </a:lnTo>
                  <a:lnTo>
                    <a:pt x="4" y="32"/>
                  </a:lnTo>
                  <a:lnTo>
                    <a:pt x="1" y="43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3" y="72"/>
                  </a:lnTo>
                  <a:lnTo>
                    <a:pt x="7" y="81"/>
                  </a:lnTo>
                  <a:lnTo>
                    <a:pt x="12" y="88"/>
                  </a:lnTo>
                  <a:lnTo>
                    <a:pt x="19" y="95"/>
                  </a:lnTo>
                  <a:lnTo>
                    <a:pt x="11" y="103"/>
                  </a:lnTo>
                  <a:lnTo>
                    <a:pt x="11" y="139"/>
                  </a:lnTo>
                  <a:lnTo>
                    <a:pt x="89" y="139"/>
                  </a:lnTo>
                  <a:lnTo>
                    <a:pt x="89" y="103"/>
                  </a:lnTo>
                  <a:lnTo>
                    <a:pt x="81" y="95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3" name="Freeform 49"/>
            <p:cNvSpPr>
              <a:spLocks/>
            </p:cNvSpPr>
            <p:nvPr/>
          </p:nvSpPr>
          <p:spPr bwMode="auto">
            <a:xfrm>
              <a:off x="649" y="1377"/>
              <a:ext cx="100" cy="138"/>
            </a:xfrm>
            <a:custGeom>
              <a:avLst/>
              <a:gdLst>
                <a:gd name="T0" fmla="*/ 81 w 100"/>
                <a:gd name="T1" fmla="*/ 94 h 138"/>
                <a:gd name="T2" fmla="*/ 88 w 100"/>
                <a:gd name="T3" fmla="*/ 88 h 138"/>
                <a:gd name="T4" fmla="*/ 93 w 100"/>
                <a:gd name="T5" fmla="*/ 80 h 138"/>
                <a:gd name="T6" fmla="*/ 96 w 100"/>
                <a:gd name="T7" fmla="*/ 72 h 138"/>
                <a:gd name="T8" fmla="*/ 99 w 100"/>
                <a:gd name="T9" fmla="*/ 62 h 138"/>
                <a:gd name="T10" fmla="*/ 100 w 100"/>
                <a:gd name="T11" fmla="*/ 53 h 138"/>
                <a:gd name="T12" fmla="*/ 99 w 100"/>
                <a:gd name="T13" fmla="*/ 42 h 138"/>
                <a:gd name="T14" fmla="*/ 95 w 100"/>
                <a:gd name="T15" fmla="*/ 31 h 138"/>
                <a:gd name="T16" fmla="*/ 91 w 100"/>
                <a:gd name="T17" fmla="*/ 22 h 138"/>
                <a:gd name="T18" fmla="*/ 83 w 100"/>
                <a:gd name="T19" fmla="*/ 13 h 138"/>
                <a:gd name="T20" fmla="*/ 75 w 100"/>
                <a:gd name="T21" fmla="*/ 7 h 138"/>
                <a:gd name="T22" fmla="*/ 65 w 100"/>
                <a:gd name="T23" fmla="*/ 2 h 138"/>
                <a:gd name="T24" fmla="*/ 55 w 100"/>
                <a:gd name="T25" fmla="*/ 0 h 138"/>
                <a:gd name="T26" fmla="*/ 45 w 100"/>
                <a:gd name="T27" fmla="*/ 0 h 138"/>
                <a:gd name="T28" fmla="*/ 34 w 100"/>
                <a:gd name="T29" fmla="*/ 2 h 138"/>
                <a:gd name="T30" fmla="*/ 25 w 100"/>
                <a:gd name="T31" fmla="*/ 7 h 138"/>
                <a:gd name="T32" fmla="*/ 17 w 100"/>
                <a:gd name="T33" fmla="*/ 13 h 138"/>
                <a:gd name="T34" fmla="*/ 9 w 100"/>
                <a:gd name="T35" fmla="*/ 22 h 138"/>
                <a:gd name="T36" fmla="*/ 5 w 100"/>
                <a:gd name="T37" fmla="*/ 31 h 138"/>
                <a:gd name="T38" fmla="*/ 1 w 100"/>
                <a:gd name="T39" fmla="*/ 42 h 138"/>
                <a:gd name="T40" fmla="*/ 0 w 100"/>
                <a:gd name="T41" fmla="*/ 53 h 138"/>
                <a:gd name="T42" fmla="*/ 1 w 100"/>
                <a:gd name="T43" fmla="*/ 62 h 138"/>
                <a:gd name="T44" fmla="*/ 3 w 100"/>
                <a:gd name="T45" fmla="*/ 72 h 138"/>
                <a:gd name="T46" fmla="*/ 7 w 100"/>
                <a:gd name="T47" fmla="*/ 80 h 138"/>
                <a:gd name="T48" fmla="*/ 12 w 100"/>
                <a:gd name="T49" fmla="*/ 88 h 138"/>
                <a:gd name="T50" fmla="*/ 18 w 100"/>
                <a:gd name="T51" fmla="*/ 94 h 138"/>
                <a:gd name="T52" fmla="*/ 11 w 100"/>
                <a:gd name="T53" fmla="*/ 103 h 138"/>
                <a:gd name="T54" fmla="*/ 11 w 100"/>
                <a:gd name="T55" fmla="*/ 138 h 138"/>
                <a:gd name="T56" fmla="*/ 89 w 100"/>
                <a:gd name="T57" fmla="*/ 138 h 138"/>
                <a:gd name="T58" fmla="*/ 89 w 100"/>
                <a:gd name="T59" fmla="*/ 103 h 138"/>
                <a:gd name="T60" fmla="*/ 81 w 100"/>
                <a:gd name="T61" fmla="*/ 94 h 1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8"/>
                <a:gd name="T95" fmla="*/ 100 w 100"/>
                <a:gd name="T96" fmla="*/ 138 h 1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8">
                  <a:moveTo>
                    <a:pt x="81" y="94"/>
                  </a:moveTo>
                  <a:lnTo>
                    <a:pt x="88" y="88"/>
                  </a:lnTo>
                  <a:lnTo>
                    <a:pt x="93" y="80"/>
                  </a:lnTo>
                  <a:lnTo>
                    <a:pt x="96" y="72"/>
                  </a:lnTo>
                  <a:lnTo>
                    <a:pt x="99" y="62"/>
                  </a:lnTo>
                  <a:lnTo>
                    <a:pt x="100" y="53"/>
                  </a:lnTo>
                  <a:lnTo>
                    <a:pt x="99" y="42"/>
                  </a:lnTo>
                  <a:lnTo>
                    <a:pt x="95" y="31"/>
                  </a:lnTo>
                  <a:lnTo>
                    <a:pt x="91" y="22"/>
                  </a:lnTo>
                  <a:lnTo>
                    <a:pt x="83" y="13"/>
                  </a:lnTo>
                  <a:lnTo>
                    <a:pt x="75" y="7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4" y="2"/>
                  </a:lnTo>
                  <a:lnTo>
                    <a:pt x="25" y="7"/>
                  </a:lnTo>
                  <a:lnTo>
                    <a:pt x="17" y="13"/>
                  </a:lnTo>
                  <a:lnTo>
                    <a:pt x="9" y="22"/>
                  </a:lnTo>
                  <a:lnTo>
                    <a:pt x="5" y="31"/>
                  </a:lnTo>
                  <a:lnTo>
                    <a:pt x="1" y="42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3" y="72"/>
                  </a:lnTo>
                  <a:lnTo>
                    <a:pt x="7" y="80"/>
                  </a:lnTo>
                  <a:lnTo>
                    <a:pt x="12" y="88"/>
                  </a:lnTo>
                  <a:lnTo>
                    <a:pt x="18" y="94"/>
                  </a:lnTo>
                  <a:lnTo>
                    <a:pt x="11" y="103"/>
                  </a:lnTo>
                  <a:lnTo>
                    <a:pt x="11" y="138"/>
                  </a:lnTo>
                  <a:lnTo>
                    <a:pt x="89" y="138"/>
                  </a:lnTo>
                  <a:lnTo>
                    <a:pt x="89" y="103"/>
                  </a:lnTo>
                  <a:lnTo>
                    <a:pt x="81" y="94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4" name="Freeform 50"/>
            <p:cNvSpPr>
              <a:spLocks/>
            </p:cNvSpPr>
            <p:nvPr/>
          </p:nvSpPr>
          <p:spPr bwMode="auto">
            <a:xfrm>
              <a:off x="649" y="1377"/>
              <a:ext cx="100" cy="53"/>
            </a:xfrm>
            <a:custGeom>
              <a:avLst/>
              <a:gdLst>
                <a:gd name="T0" fmla="*/ 0 w 100"/>
                <a:gd name="T1" fmla="*/ 53 h 53"/>
                <a:gd name="T2" fmla="*/ 11 w 100"/>
                <a:gd name="T3" fmla="*/ 53 h 53"/>
                <a:gd name="T4" fmla="*/ 22 w 100"/>
                <a:gd name="T5" fmla="*/ 52 h 53"/>
                <a:gd name="T6" fmla="*/ 32 w 100"/>
                <a:gd name="T7" fmla="*/ 51 h 53"/>
                <a:gd name="T8" fmla="*/ 41 w 100"/>
                <a:gd name="T9" fmla="*/ 50 h 53"/>
                <a:gd name="T10" fmla="*/ 49 w 100"/>
                <a:gd name="T11" fmla="*/ 48 h 53"/>
                <a:gd name="T12" fmla="*/ 55 w 100"/>
                <a:gd name="T13" fmla="*/ 46 h 53"/>
                <a:gd name="T14" fmla="*/ 60 w 100"/>
                <a:gd name="T15" fmla="*/ 44 h 53"/>
                <a:gd name="T16" fmla="*/ 63 w 100"/>
                <a:gd name="T17" fmla="*/ 42 h 53"/>
                <a:gd name="T18" fmla="*/ 64 w 100"/>
                <a:gd name="T19" fmla="*/ 40 h 53"/>
                <a:gd name="T20" fmla="*/ 65 w 100"/>
                <a:gd name="T21" fmla="*/ 43 h 53"/>
                <a:gd name="T22" fmla="*/ 68 w 100"/>
                <a:gd name="T23" fmla="*/ 46 h 53"/>
                <a:gd name="T24" fmla="*/ 72 w 100"/>
                <a:gd name="T25" fmla="*/ 48 h 53"/>
                <a:gd name="T26" fmla="*/ 77 w 100"/>
                <a:gd name="T27" fmla="*/ 50 h 53"/>
                <a:gd name="T28" fmla="*/ 85 w 100"/>
                <a:gd name="T29" fmla="*/ 51 h 53"/>
                <a:gd name="T30" fmla="*/ 92 w 100"/>
                <a:gd name="T31" fmla="*/ 53 h 53"/>
                <a:gd name="T32" fmla="*/ 100 w 100"/>
                <a:gd name="T33" fmla="*/ 53 h 53"/>
                <a:gd name="T34" fmla="*/ 100 w 100"/>
                <a:gd name="T35" fmla="*/ 43 h 53"/>
                <a:gd name="T36" fmla="*/ 98 w 100"/>
                <a:gd name="T37" fmla="*/ 33 h 53"/>
                <a:gd name="T38" fmla="*/ 94 w 100"/>
                <a:gd name="T39" fmla="*/ 24 h 53"/>
                <a:gd name="T40" fmla="*/ 88 w 100"/>
                <a:gd name="T41" fmla="*/ 16 h 53"/>
                <a:gd name="T42" fmla="*/ 80 w 100"/>
                <a:gd name="T43" fmla="*/ 9 h 53"/>
                <a:gd name="T44" fmla="*/ 71 w 100"/>
                <a:gd name="T45" fmla="*/ 4 h 53"/>
                <a:gd name="T46" fmla="*/ 61 w 100"/>
                <a:gd name="T47" fmla="*/ 1 h 53"/>
                <a:gd name="T48" fmla="*/ 50 w 100"/>
                <a:gd name="T49" fmla="*/ 0 h 53"/>
                <a:gd name="T50" fmla="*/ 39 w 100"/>
                <a:gd name="T51" fmla="*/ 1 h 53"/>
                <a:gd name="T52" fmla="*/ 29 w 100"/>
                <a:gd name="T53" fmla="*/ 4 h 53"/>
                <a:gd name="T54" fmla="*/ 20 w 100"/>
                <a:gd name="T55" fmla="*/ 9 h 53"/>
                <a:gd name="T56" fmla="*/ 12 w 100"/>
                <a:gd name="T57" fmla="*/ 16 h 53"/>
                <a:gd name="T58" fmla="*/ 6 w 100"/>
                <a:gd name="T59" fmla="*/ 24 h 53"/>
                <a:gd name="T60" fmla="*/ 2 w 100"/>
                <a:gd name="T61" fmla="*/ 33 h 53"/>
                <a:gd name="T62" fmla="*/ 0 w 100"/>
                <a:gd name="T63" fmla="*/ 43 h 53"/>
                <a:gd name="T64" fmla="*/ 0 w 100"/>
                <a:gd name="T65" fmla="*/ 53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53"/>
                <a:gd name="T101" fmla="*/ 100 w 100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53">
                  <a:moveTo>
                    <a:pt x="0" y="53"/>
                  </a:moveTo>
                  <a:lnTo>
                    <a:pt x="11" y="53"/>
                  </a:lnTo>
                  <a:lnTo>
                    <a:pt x="22" y="52"/>
                  </a:lnTo>
                  <a:lnTo>
                    <a:pt x="32" y="51"/>
                  </a:lnTo>
                  <a:lnTo>
                    <a:pt x="41" y="50"/>
                  </a:lnTo>
                  <a:lnTo>
                    <a:pt x="49" y="48"/>
                  </a:lnTo>
                  <a:lnTo>
                    <a:pt x="55" y="46"/>
                  </a:lnTo>
                  <a:lnTo>
                    <a:pt x="60" y="44"/>
                  </a:lnTo>
                  <a:lnTo>
                    <a:pt x="63" y="42"/>
                  </a:lnTo>
                  <a:lnTo>
                    <a:pt x="64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2" y="48"/>
                  </a:lnTo>
                  <a:lnTo>
                    <a:pt x="77" y="50"/>
                  </a:lnTo>
                  <a:lnTo>
                    <a:pt x="85" y="51"/>
                  </a:lnTo>
                  <a:lnTo>
                    <a:pt x="92" y="53"/>
                  </a:lnTo>
                  <a:lnTo>
                    <a:pt x="100" y="53"/>
                  </a:lnTo>
                  <a:lnTo>
                    <a:pt x="100" y="43"/>
                  </a:lnTo>
                  <a:lnTo>
                    <a:pt x="98" y="33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9"/>
                  </a:lnTo>
                  <a:lnTo>
                    <a:pt x="71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39" y="1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2" y="16"/>
                  </a:lnTo>
                  <a:lnTo>
                    <a:pt x="6" y="24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5" name="Freeform 51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6" name="Line 52"/>
            <p:cNvSpPr>
              <a:spLocks noChangeShapeType="1"/>
            </p:cNvSpPr>
            <p:nvPr/>
          </p:nvSpPr>
          <p:spPr bwMode="auto">
            <a:xfrm>
              <a:off x="62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7" name="Line 53"/>
            <p:cNvSpPr>
              <a:spLocks noChangeShapeType="1"/>
            </p:cNvSpPr>
            <p:nvPr/>
          </p:nvSpPr>
          <p:spPr bwMode="auto">
            <a:xfrm flipV="1">
              <a:off x="76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8" name="Freeform 54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</a:path>
              </a:pathLst>
            </a:custGeom>
            <a:solidFill>
              <a:srgbClr val="0000FF">
                <a:alpha val="34901"/>
              </a:srgbClr>
            </a:solidFill>
            <a:ln w="165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6024563" y="5416550"/>
            <a:ext cx="492125" cy="487363"/>
            <a:chOff x="583" y="1377"/>
            <a:chExt cx="239" cy="239"/>
          </a:xfrm>
        </p:grpSpPr>
        <p:sp>
          <p:nvSpPr>
            <p:cNvPr id="28714" name="Freeform 47"/>
            <p:cNvSpPr>
              <a:spLocks/>
            </p:cNvSpPr>
            <p:nvPr/>
          </p:nvSpPr>
          <p:spPr bwMode="auto">
            <a:xfrm>
              <a:off x="594" y="1493"/>
              <a:ext cx="228" cy="123"/>
            </a:xfrm>
            <a:custGeom>
              <a:avLst/>
              <a:gdLst>
                <a:gd name="T0" fmla="*/ 45 w 228"/>
                <a:gd name="T1" fmla="*/ 123 h 123"/>
                <a:gd name="T2" fmla="*/ 228 w 228"/>
                <a:gd name="T3" fmla="*/ 123 h 123"/>
                <a:gd name="T4" fmla="*/ 228 w 228"/>
                <a:gd name="T5" fmla="*/ 41 h 123"/>
                <a:gd name="T6" fmla="*/ 220 w 228"/>
                <a:gd name="T7" fmla="*/ 31 h 123"/>
                <a:gd name="T8" fmla="*/ 211 w 228"/>
                <a:gd name="T9" fmla="*/ 21 h 123"/>
                <a:gd name="T10" fmla="*/ 200 w 228"/>
                <a:gd name="T11" fmla="*/ 14 h 123"/>
                <a:gd name="T12" fmla="*/ 189 w 228"/>
                <a:gd name="T13" fmla="*/ 8 h 123"/>
                <a:gd name="T14" fmla="*/ 177 w 228"/>
                <a:gd name="T15" fmla="*/ 4 h 123"/>
                <a:gd name="T16" fmla="*/ 165 w 228"/>
                <a:gd name="T17" fmla="*/ 1 h 123"/>
                <a:gd name="T18" fmla="*/ 152 w 228"/>
                <a:gd name="T19" fmla="*/ 0 h 123"/>
                <a:gd name="T20" fmla="*/ 149 w 228"/>
                <a:gd name="T21" fmla="*/ 9 h 123"/>
                <a:gd name="T22" fmla="*/ 143 w 228"/>
                <a:gd name="T23" fmla="*/ 17 h 123"/>
                <a:gd name="T24" fmla="*/ 136 w 228"/>
                <a:gd name="T25" fmla="*/ 24 h 123"/>
                <a:gd name="T26" fmla="*/ 128 w 228"/>
                <a:gd name="T27" fmla="*/ 28 h 123"/>
                <a:gd name="T28" fmla="*/ 119 w 228"/>
                <a:gd name="T29" fmla="*/ 30 h 123"/>
                <a:gd name="T30" fmla="*/ 109 w 228"/>
                <a:gd name="T31" fmla="*/ 30 h 123"/>
                <a:gd name="T32" fmla="*/ 100 w 228"/>
                <a:gd name="T33" fmla="*/ 28 h 123"/>
                <a:gd name="T34" fmla="*/ 92 w 228"/>
                <a:gd name="T35" fmla="*/ 24 h 123"/>
                <a:gd name="T36" fmla="*/ 85 w 228"/>
                <a:gd name="T37" fmla="*/ 17 h 123"/>
                <a:gd name="T38" fmla="*/ 79 w 228"/>
                <a:gd name="T39" fmla="*/ 9 h 123"/>
                <a:gd name="T40" fmla="*/ 76 w 228"/>
                <a:gd name="T41" fmla="*/ 0 h 123"/>
                <a:gd name="T42" fmla="*/ 63 w 228"/>
                <a:gd name="T43" fmla="*/ 1 h 123"/>
                <a:gd name="T44" fmla="*/ 51 w 228"/>
                <a:gd name="T45" fmla="*/ 4 h 123"/>
                <a:gd name="T46" fmla="*/ 39 w 228"/>
                <a:gd name="T47" fmla="*/ 8 h 123"/>
                <a:gd name="T48" fmla="*/ 28 w 228"/>
                <a:gd name="T49" fmla="*/ 14 h 123"/>
                <a:gd name="T50" fmla="*/ 17 w 228"/>
                <a:gd name="T51" fmla="*/ 21 h 123"/>
                <a:gd name="T52" fmla="*/ 8 w 228"/>
                <a:gd name="T53" fmla="*/ 31 h 123"/>
                <a:gd name="T54" fmla="*/ 0 w 228"/>
                <a:gd name="T55" fmla="*/ 41 h 123"/>
                <a:gd name="T56" fmla="*/ 0 w 228"/>
                <a:gd name="T57" fmla="*/ 123 h 123"/>
                <a:gd name="T58" fmla="*/ 45 w 228"/>
                <a:gd name="T59" fmla="*/ 123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28"/>
                <a:gd name="T91" fmla="*/ 0 h 123"/>
                <a:gd name="T92" fmla="*/ 228 w 22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28" h="123">
                  <a:moveTo>
                    <a:pt x="45" y="123"/>
                  </a:moveTo>
                  <a:lnTo>
                    <a:pt x="228" y="123"/>
                  </a:lnTo>
                  <a:lnTo>
                    <a:pt x="228" y="41"/>
                  </a:lnTo>
                  <a:lnTo>
                    <a:pt x="220" y="31"/>
                  </a:lnTo>
                  <a:lnTo>
                    <a:pt x="211" y="21"/>
                  </a:lnTo>
                  <a:lnTo>
                    <a:pt x="200" y="14"/>
                  </a:lnTo>
                  <a:lnTo>
                    <a:pt x="189" y="8"/>
                  </a:lnTo>
                  <a:lnTo>
                    <a:pt x="177" y="4"/>
                  </a:lnTo>
                  <a:lnTo>
                    <a:pt x="165" y="1"/>
                  </a:lnTo>
                  <a:lnTo>
                    <a:pt x="152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6" y="24"/>
                  </a:lnTo>
                  <a:lnTo>
                    <a:pt x="128" y="28"/>
                  </a:lnTo>
                  <a:lnTo>
                    <a:pt x="119" y="30"/>
                  </a:lnTo>
                  <a:lnTo>
                    <a:pt x="109" y="30"/>
                  </a:lnTo>
                  <a:lnTo>
                    <a:pt x="100" y="28"/>
                  </a:lnTo>
                  <a:lnTo>
                    <a:pt x="92" y="24"/>
                  </a:lnTo>
                  <a:lnTo>
                    <a:pt x="85" y="17"/>
                  </a:lnTo>
                  <a:lnTo>
                    <a:pt x="79" y="9"/>
                  </a:lnTo>
                  <a:lnTo>
                    <a:pt x="76" y="0"/>
                  </a:lnTo>
                  <a:lnTo>
                    <a:pt x="63" y="1"/>
                  </a:lnTo>
                  <a:lnTo>
                    <a:pt x="51" y="4"/>
                  </a:lnTo>
                  <a:lnTo>
                    <a:pt x="39" y="8"/>
                  </a:lnTo>
                  <a:lnTo>
                    <a:pt x="28" y="14"/>
                  </a:lnTo>
                  <a:lnTo>
                    <a:pt x="17" y="21"/>
                  </a:lnTo>
                  <a:lnTo>
                    <a:pt x="8" y="31"/>
                  </a:lnTo>
                  <a:lnTo>
                    <a:pt x="0" y="41"/>
                  </a:lnTo>
                  <a:lnTo>
                    <a:pt x="0" y="123"/>
                  </a:lnTo>
                  <a:lnTo>
                    <a:pt x="45" y="12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15" name="Freeform 48"/>
            <p:cNvSpPr>
              <a:spLocks/>
            </p:cNvSpPr>
            <p:nvPr/>
          </p:nvSpPr>
          <p:spPr bwMode="auto">
            <a:xfrm>
              <a:off x="660" y="1383"/>
              <a:ext cx="100" cy="139"/>
            </a:xfrm>
            <a:custGeom>
              <a:avLst/>
              <a:gdLst>
                <a:gd name="T0" fmla="*/ 81 w 100"/>
                <a:gd name="T1" fmla="*/ 95 h 139"/>
                <a:gd name="T2" fmla="*/ 88 w 100"/>
                <a:gd name="T3" fmla="*/ 88 h 139"/>
                <a:gd name="T4" fmla="*/ 93 w 100"/>
                <a:gd name="T5" fmla="*/ 81 h 139"/>
                <a:gd name="T6" fmla="*/ 97 w 100"/>
                <a:gd name="T7" fmla="*/ 72 h 139"/>
                <a:gd name="T8" fmla="*/ 99 w 100"/>
                <a:gd name="T9" fmla="*/ 63 h 139"/>
                <a:gd name="T10" fmla="*/ 100 w 100"/>
                <a:gd name="T11" fmla="*/ 53 h 139"/>
                <a:gd name="T12" fmla="*/ 99 w 100"/>
                <a:gd name="T13" fmla="*/ 43 h 139"/>
                <a:gd name="T14" fmla="*/ 96 w 100"/>
                <a:gd name="T15" fmla="*/ 32 h 139"/>
                <a:gd name="T16" fmla="*/ 90 w 100"/>
                <a:gd name="T17" fmla="*/ 22 h 139"/>
                <a:gd name="T18" fmla="*/ 84 w 100"/>
                <a:gd name="T19" fmla="*/ 14 h 139"/>
                <a:gd name="T20" fmla="*/ 75 w 100"/>
                <a:gd name="T21" fmla="*/ 7 h 139"/>
                <a:gd name="T22" fmla="*/ 65 w 100"/>
                <a:gd name="T23" fmla="*/ 3 h 139"/>
                <a:gd name="T24" fmla="*/ 55 w 100"/>
                <a:gd name="T25" fmla="*/ 0 h 139"/>
                <a:gd name="T26" fmla="*/ 45 w 100"/>
                <a:gd name="T27" fmla="*/ 0 h 139"/>
                <a:gd name="T28" fmla="*/ 35 w 100"/>
                <a:gd name="T29" fmla="*/ 3 h 139"/>
                <a:gd name="T30" fmla="*/ 25 w 100"/>
                <a:gd name="T31" fmla="*/ 7 h 139"/>
                <a:gd name="T32" fmla="*/ 17 w 100"/>
                <a:gd name="T33" fmla="*/ 14 h 139"/>
                <a:gd name="T34" fmla="*/ 10 w 100"/>
                <a:gd name="T35" fmla="*/ 22 h 139"/>
                <a:gd name="T36" fmla="*/ 4 w 100"/>
                <a:gd name="T37" fmla="*/ 32 h 139"/>
                <a:gd name="T38" fmla="*/ 1 w 100"/>
                <a:gd name="T39" fmla="*/ 43 h 139"/>
                <a:gd name="T40" fmla="*/ 0 w 100"/>
                <a:gd name="T41" fmla="*/ 53 h 139"/>
                <a:gd name="T42" fmla="*/ 1 w 100"/>
                <a:gd name="T43" fmla="*/ 63 h 139"/>
                <a:gd name="T44" fmla="*/ 3 w 100"/>
                <a:gd name="T45" fmla="*/ 72 h 139"/>
                <a:gd name="T46" fmla="*/ 7 w 100"/>
                <a:gd name="T47" fmla="*/ 81 h 139"/>
                <a:gd name="T48" fmla="*/ 12 w 100"/>
                <a:gd name="T49" fmla="*/ 88 h 139"/>
                <a:gd name="T50" fmla="*/ 19 w 100"/>
                <a:gd name="T51" fmla="*/ 95 h 139"/>
                <a:gd name="T52" fmla="*/ 11 w 100"/>
                <a:gd name="T53" fmla="*/ 103 h 139"/>
                <a:gd name="T54" fmla="*/ 11 w 100"/>
                <a:gd name="T55" fmla="*/ 139 h 139"/>
                <a:gd name="T56" fmla="*/ 89 w 100"/>
                <a:gd name="T57" fmla="*/ 139 h 139"/>
                <a:gd name="T58" fmla="*/ 89 w 100"/>
                <a:gd name="T59" fmla="*/ 103 h 139"/>
                <a:gd name="T60" fmla="*/ 81 w 100"/>
                <a:gd name="T61" fmla="*/ 95 h 1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9"/>
                <a:gd name="T95" fmla="*/ 100 w 100"/>
                <a:gd name="T96" fmla="*/ 139 h 1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9">
                  <a:moveTo>
                    <a:pt x="81" y="95"/>
                  </a:moveTo>
                  <a:lnTo>
                    <a:pt x="88" y="88"/>
                  </a:lnTo>
                  <a:lnTo>
                    <a:pt x="93" y="81"/>
                  </a:lnTo>
                  <a:lnTo>
                    <a:pt x="97" y="72"/>
                  </a:lnTo>
                  <a:lnTo>
                    <a:pt x="99" y="63"/>
                  </a:lnTo>
                  <a:lnTo>
                    <a:pt x="100" y="53"/>
                  </a:lnTo>
                  <a:lnTo>
                    <a:pt x="99" y="43"/>
                  </a:lnTo>
                  <a:lnTo>
                    <a:pt x="96" y="32"/>
                  </a:lnTo>
                  <a:lnTo>
                    <a:pt x="90" y="22"/>
                  </a:lnTo>
                  <a:lnTo>
                    <a:pt x="84" y="14"/>
                  </a:lnTo>
                  <a:lnTo>
                    <a:pt x="75" y="7"/>
                  </a:lnTo>
                  <a:lnTo>
                    <a:pt x="65" y="3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5" y="3"/>
                  </a:lnTo>
                  <a:lnTo>
                    <a:pt x="25" y="7"/>
                  </a:lnTo>
                  <a:lnTo>
                    <a:pt x="17" y="14"/>
                  </a:lnTo>
                  <a:lnTo>
                    <a:pt x="10" y="22"/>
                  </a:lnTo>
                  <a:lnTo>
                    <a:pt x="4" y="32"/>
                  </a:lnTo>
                  <a:lnTo>
                    <a:pt x="1" y="43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3" y="72"/>
                  </a:lnTo>
                  <a:lnTo>
                    <a:pt x="7" y="81"/>
                  </a:lnTo>
                  <a:lnTo>
                    <a:pt x="12" y="88"/>
                  </a:lnTo>
                  <a:lnTo>
                    <a:pt x="19" y="95"/>
                  </a:lnTo>
                  <a:lnTo>
                    <a:pt x="11" y="103"/>
                  </a:lnTo>
                  <a:lnTo>
                    <a:pt x="11" y="139"/>
                  </a:lnTo>
                  <a:lnTo>
                    <a:pt x="89" y="139"/>
                  </a:lnTo>
                  <a:lnTo>
                    <a:pt x="89" y="103"/>
                  </a:lnTo>
                  <a:lnTo>
                    <a:pt x="81" y="95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16" name="Freeform 49"/>
            <p:cNvSpPr>
              <a:spLocks/>
            </p:cNvSpPr>
            <p:nvPr/>
          </p:nvSpPr>
          <p:spPr bwMode="auto">
            <a:xfrm>
              <a:off x="649" y="1377"/>
              <a:ext cx="100" cy="138"/>
            </a:xfrm>
            <a:custGeom>
              <a:avLst/>
              <a:gdLst>
                <a:gd name="T0" fmla="*/ 81 w 100"/>
                <a:gd name="T1" fmla="*/ 94 h 138"/>
                <a:gd name="T2" fmla="*/ 88 w 100"/>
                <a:gd name="T3" fmla="*/ 88 h 138"/>
                <a:gd name="T4" fmla="*/ 93 w 100"/>
                <a:gd name="T5" fmla="*/ 80 h 138"/>
                <a:gd name="T6" fmla="*/ 96 w 100"/>
                <a:gd name="T7" fmla="*/ 72 h 138"/>
                <a:gd name="T8" fmla="*/ 99 w 100"/>
                <a:gd name="T9" fmla="*/ 62 h 138"/>
                <a:gd name="T10" fmla="*/ 100 w 100"/>
                <a:gd name="T11" fmla="*/ 53 h 138"/>
                <a:gd name="T12" fmla="*/ 99 w 100"/>
                <a:gd name="T13" fmla="*/ 42 h 138"/>
                <a:gd name="T14" fmla="*/ 95 w 100"/>
                <a:gd name="T15" fmla="*/ 31 h 138"/>
                <a:gd name="T16" fmla="*/ 91 w 100"/>
                <a:gd name="T17" fmla="*/ 22 h 138"/>
                <a:gd name="T18" fmla="*/ 83 w 100"/>
                <a:gd name="T19" fmla="*/ 13 h 138"/>
                <a:gd name="T20" fmla="*/ 75 w 100"/>
                <a:gd name="T21" fmla="*/ 7 h 138"/>
                <a:gd name="T22" fmla="*/ 65 w 100"/>
                <a:gd name="T23" fmla="*/ 2 h 138"/>
                <a:gd name="T24" fmla="*/ 55 w 100"/>
                <a:gd name="T25" fmla="*/ 0 h 138"/>
                <a:gd name="T26" fmla="*/ 45 w 100"/>
                <a:gd name="T27" fmla="*/ 0 h 138"/>
                <a:gd name="T28" fmla="*/ 34 w 100"/>
                <a:gd name="T29" fmla="*/ 2 h 138"/>
                <a:gd name="T30" fmla="*/ 25 w 100"/>
                <a:gd name="T31" fmla="*/ 7 h 138"/>
                <a:gd name="T32" fmla="*/ 17 w 100"/>
                <a:gd name="T33" fmla="*/ 13 h 138"/>
                <a:gd name="T34" fmla="*/ 9 w 100"/>
                <a:gd name="T35" fmla="*/ 22 h 138"/>
                <a:gd name="T36" fmla="*/ 5 w 100"/>
                <a:gd name="T37" fmla="*/ 31 h 138"/>
                <a:gd name="T38" fmla="*/ 1 w 100"/>
                <a:gd name="T39" fmla="*/ 42 h 138"/>
                <a:gd name="T40" fmla="*/ 0 w 100"/>
                <a:gd name="T41" fmla="*/ 53 h 138"/>
                <a:gd name="T42" fmla="*/ 1 w 100"/>
                <a:gd name="T43" fmla="*/ 62 h 138"/>
                <a:gd name="T44" fmla="*/ 3 w 100"/>
                <a:gd name="T45" fmla="*/ 72 h 138"/>
                <a:gd name="T46" fmla="*/ 7 w 100"/>
                <a:gd name="T47" fmla="*/ 80 h 138"/>
                <a:gd name="T48" fmla="*/ 12 w 100"/>
                <a:gd name="T49" fmla="*/ 88 h 138"/>
                <a:gd name="T50" fmla="*/ 18 w 100"/>
                <a:gd name="T51" fmla="*/ 94 h 138"/>
                <a:gd name="T52" fmla="*/ 11 w 100"/>
                <a:gd name="T53" fmla="*/ 103 h 138"/>
                <a:gd name="T54" fmla="*/ 11 w 100"/>
                <a:gd name="T55" fmla="*/ 138 h 138"/>
                <a:gd name="T56" fmla="*/ 89 w 100"/>
                <a:gd name="T57" fmla="*/ 138 h 138"/>
                <a:gd name="T58" fmla="*/ 89 w 100"/>
                <a:gd name="T59" fmla="*/ 103 h 138"/>
                <a:gd name="T60" fmla="*/ 81 w 100"/>
                <a:gd name="T61" fmla="*/ 94 h 1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8"/>
                <a:gd name="T95" fmla="*/ 100 w 100"/>
                <a:gd name="T96" fmla="*/ 138 h 1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8">
                  <a:moveTo>
                    <a:pt x="81" y="94"/>
                  </a:moveTo>
                  <a:lnTo>
                    <a:pt x="88" y="88"/>
                  </a:lnTo>
                  <a:lnTo>
                    <a:pt x="93" y="80"/>
                  </a:lnTo>
                  <a:lnTo>
                    <a:pt x="96" y="72"/>
                  </a:lnTo>
                  <a:lnTo>
                    <a:pt x="99" y="62"/>
                  </a:lnTo>
                  <a:lnTo>
                    <a:pt x="100" y="53"/>
                  </a:lnTo>
                  <a:lnTo>
                    <a:pt x="99" y="42"/>
                  </a:lnTo>
                  <a:lnTo>
                    <a:pt x="95" y="31"/>
                  </a:lnTo>
                  <a:lnTo>
                    <a:pt x="91" y="22"/>
                  </a:lnTo>
                  <a:lnTo>
                    <a:pt x="83" y="13"/>
                  </a:lnTo>
                  <a:lnTo>
                    <a:pt x="75" y="7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4" y="2"/>
                  </a:lnTo>
                  <a:lnTo>
                    <a:pt x="25" y="7"/>
                  </a:lnTo>
                  <a:lnTo>
                    <a:pt x="17" y="13"/>
                  </a:lnTo>
                  <a:lnTo>
                    <a:pt x="9" y="22"/>
                  </a:lnTo>
                  <a:lnTo>
                    <a:pt x="5" y="31"/>
                  </a:lnTo>
                  <a:lnTo>
                    <a:pt x="1" y="42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3" y="72"/>
                  </a:lnTo>
                  <a:lnTo>
                    <a:pt x="7" y="80"/>
                  </a:lnTo>
                  <a:lnTo>
                    <a:pt x="12" y="88"/>
                  </a:lnTo>
                  <a:lnTo>
                    <a:pt x="18" y="94"/>
                  </a:lnTo>
                  <a:lnTo>
                    <a:pt x="11" y="103"/>
                  </a:lnTo>
                  <a:lnTo>
                    <a:pt x="11" y="138"/>
                  </a:lnTo>
                  <a:lnTo>
                    <a:pt x="89" y="138"/>
                  </a:lnTo>
                  <a:lnTo>
                    <a:pt x="89" y="103"/>
                  </a:lnTo>
                  <a:lnTo>
                    <a:pt x="81" y="94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17" name="Freeform 50"/>
            <p:cNvSpPr>
              <a:spLocks/>
            </p:cNvSpPr>
            <p:nvPr/>
          </p:nvSpPr>
          <p:spPr bwMode="auto">
            <a:xfrm>
              <a:off x="649" y="1377"/>
              <a:ext cx="100" cy="53"/>
            </a:xfrm>
            <a:custGeom>
              <a:avLst/>
              <a:gdLst>
                <a:gd name="T0" fmla="*/ 0 w 100"/>
                <a:gd name="T1" fmla="*/ 53 h 53"/>
                <a:gd name="T2" fmla="*/ 11 w 100"/>
                <a:gd name="T3" fmla="*/ 53 h 53"/>
                <a:gd name="T4" fmla="*/ 22 w 100"/>
                <a:gd name="T5" fmla="*/ 52 h 53"/>
                <a:gd name="T6" fmla="*/ 32 w 100"/>
                <a:gd name="T7" fmla="*/ 51 h 53"/>
                <a:gd name="T8" fmla="*/ 41 w 100"/>
                <a:gd name="T9" fmla="*/ 50 h 53"/>
                <a:gd name="T10" fmla="*/ 49 w 100"/>
                <a:gd name="T11" fmla="*/ 48 h 53"/>
                <a:gd name="T12" fmla="*/ 55 w 100"/>
                <a:gd name="T13" fmla="*/ 46 h 53"/>
                <a:gd name="T14" fmla="*/ 60 w 100"/>
                <a:gd name="T15" fmla="*/ 44 h 53"/>
                <a:gd name="T16" fmla="*/ 63 w 100"/>
                <a:gd name="T17" fmla="*/ 42 h 53"/>
                <a:gd name="T18" fmla="*/ 64 w 100"/>
                <a:gd name="T19" fmla="*/ 40 h 53"/>
                <a:gd name="T20" fmla="*/ 65 w 100"/>
                <a:gd name="T21" fmla="*/ 43 h 53"/>
                <a:gd name="T22" fmla="*/ 68 w 100"/>
                <a:gd name="T23" fmla="*/ 46 h 53"/>
                <a:gd name="T24" fmla="*/ 72 w 100"/>
                <a:gd name="T25" fmla="*/ 48 h 53"/>
                <a:gd name="T26" fmla="*/ 77 w 100"/>
                <a:gd name="T27" fmla="*/ 50 h 53"/>
                <a:gd name="T28" fmla="*/ 85 w 100"/>
                <a:gd name="T29" fmla="*/ 51 h 53"/>
                <a:gd name="T30" fmla="*/ 92 w 100"/>
                <a:gd name="T31" fmla="*/ 53 h 53"/>
                <a:gd name="T32" fmla="*/ 100 w 100"/>
                <a:gd name="T33" fmla="*/ 53 h 53"/>
                <a:gd name="T34" fmla="*/ 100 w 100"/>
                <a:gd name="T35" fmla="*/ 43 h 53"/>
                <a:gd name="T36" fmla="*/ 98 w 100"/>
                <a:gd name="T37" fmla="*/ 33 h 53"/>
                <a:gd name="T38" fmla="*/ 94 w 100"/>
                <a:gd name="T39" fmla="*/ 24 h 53"/>
                <a:gd name="T40" fmla="*/ 88 w 100"/>
                <a:gd name="T41" fmla="*/ 16 h 53"/>
                <a:gd name="T42" fmla="*/ 80 w 100"/>
                <a:gd name="T43" fmla="*/ 9 h 53"/>
                <a:gd name="T44" fmla="*/ 71 w 100"/>
                <a:gd name="T45" fmla="*/ 4 h 53"/>
                <a:gd name="T46" fmla="*/ 61 w 100"/>
                <a:gd name="T47" fmla="*/ 1 h 53"/>
                <a:gd name="T48" fmla="*/ 50 w 100"/>
                <a:gd name="T49" fmla="*/ 0 h 53"/>
                <a:gd name="T50" fmla="*/ 39 w 100"/>
                <a:gd name="T51" fmla="*/ 1 h 53"/>
                <a:gd name="T52" fmla="*/ 29 w 100"/>
                <a:gd name="T53" fmla="*/ 4 h 53"/>
                <a:gd name="T54" fmla="*/ 20 w 100"/>
                <a:gd name="T55" fmla="*/ 9 h 53"/>
                <a:gd name="T56" fmla="*/ 12 w 100"/>
                <a:gd name="T57" fmla="*/ 16 h 53"/>
                <a:gd name="T58" fmla="*/ 6 w 100"/>
                <a:gd name="T59" fmla="*/ 24 h 53"/>
                <a:gd name="T60" fmla="*/ 2 w 100"/>
                <a:gd name="T61" fmla="*/ 33 h 53"/>
                <a:gd name="T62" fmla="*/ 0 w 100"/>
                <a:gd name="T63" fmla="*/ 43 h 53"/>
                <a:gd name="T64" fmla="*/ 0 w 100"/>
                <a:gd name="T65" fmla="*/ 53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53"/>
                <a:gd name="T101" fmla="*/ 100 w 100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53">
                  <a:moveTo>
                    <a:pt x="0" y="53"/>
                  </a:moveTo>
                  <a:lnTo>
                    <a:pt x="11" y="53"/>
                  </a:lnTo>
                  <a:lnTo>
                    <a:pt x="22" y="52"/>
                  </a:lnTo>
                  <a:lnTo>
                    <a:pt x="32" y="51"/>
                  </a:lnTo>
                  <a:lnTo>
                    <a:pt x="41" y="50"/>
                  </a:lnTo>
                  <a:lnTo>
                    <a:pt x="49" y="48"/>
                  </a:lnTo>
                  <a:lnTo>
                    <a:pt x="55" y="46"/>
                  </a:lnTo>
                  <a:lnTo>
                    <a:pt x="60" y="44"/>
                  </a:lnTo>
                  <a:lnTo>
                    <a:pt x="63" y="42"/>
                  </a:lnTo>
                  <a:lnTo>
                    <a:pt x="64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2" y="48"/>
                  </a:lnTo>
                  <a:lnTo>
                    <a:pt x="77" y="50"/>
                  </a:lnTo>
                  <a:lnTo>
                    <a:pt x="85" y="51"/>
                  </a:lnTo>
                  <a:lnTo>
                    <a:pt x="92" y="53"/>
                  </a:lnTo>
                  <a:lnTo>
                    <a:pt x="100" y="53"/>
                  </a:lnTo>
                  <a:lnTo>
                    <a:pt x="100" y="43"/>
                  </a:lnTo>
                  <a:lnTo>
                    <a:pt x="98" y="33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9"/>
                  </a:lnTo>
                  <a:lnTo>
                    <a:pt x="71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39" y="1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2" y="16"/>
                  </a:lnTo>
                  <a:lnTo>
                    <a:pt x="6" y="24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18" name="Freeform 51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19" name="Line 52"/>
            <p:cNvSpPr>
              <a:spLocks noChangeShapeType="1"/>
            </p:cNvSpPr>
            <p:nvPr/>
          </p:nvSpPr>
          <p:spPr bwMode="auto">
            <a:xfrm>
              <a:off x="62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20" name="Line 53"/>
            <p:cNvSpPr>
              <a:spLocks noChangeShapeType="1"/>
            </p:cNvSpPr>
            <p:nvPr/>
          </p:nvSpPr>
          <p:spPr bwMode="auto">
            <a:xfrm flipV="1">
              <a:off x="76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721" name="Freeform 54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</a:path>
              </a:pathLst>
            </a:custGeom>
            <a:solidFill>
              <a:srgbClr val="0000FF">
                <a:alpha val="34901"/>
              </a:srgbClr>
            </a:solidFill>
            <a:ln w="165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8709" name="CasellaDiTesto 70"/>
          <p:cNvSpPr txBox="1">
            <a:spLocks noChangeArrowheads="1"/>
          </p:cNvSpPr>
          <p:nvPr/>
        </p:nvSpPr>
        <p:spPr bwMode="auto">
          <a:xfrm>
            <a:off x="5724128" y="6248345"/>
            <a:ext cx="16307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sz="1200" dirty="0"/>
              <a:t>Cittadinanza attiva</a:t>
            </a:r>
          </a:p>
        </p:txBody>
      </p:sp>
      <p:sp>
        <p:nvSpPr>
          <p:cNvPr id="28710" name="CasellaDiTesto 70"/>
          <p:cNvSpPr txBox="1">
            <a:spLocks noChangeArrowheads="1"/>
          </p:cNvSpPr>
          <p:nvPr/>
        </p:nvSpPr>
        <p:spPr bwMode="auto">
          <a:xfrm>
            <a:off x="1530350" y="2305050"/>
            <a:ext cx="927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600" b="1" i="1"/>
              <a:t>Politico</a:t>
            </a:r>
          </a:p>
        </p:txBody>
      </p:sp>
      <p:sp>
        <p:nvSpPr>
          <p:cNvPr id="28711" name="CasellaDiTesto 71"/>
          <p:cNvSpPr txBox="1">
            <a:spLocks noChangeArrowheads="1"/>
          </p:cNvSpPr>
          <p:nvPr/>
        </p:nvSpPr>
        <p:spPr bwMode="auto">
          <a:xfrm>
            <a:off x="5086350" y="4838700"/>
            <a:ext cx="10747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600" b="1" i="1"/>
              <a:t>Cittadino</a:t>
            </a:r>
          </a:p>
        </p:txBody>
      </p:sp>
      <p:sp>
        <p:nvSpPr>
          <p:cNvPr id="74" name="CasellaDiTesto 73"/>
          <p:cNvSpPr txBox="1"/>
          <p:nvPr/>
        </p:nvSpPr>
        <p:spPr>
          <a:xfrm>
            <a:off x="6864350" y="6597650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Crespellani Porcella</a:t>
            </a:r>
          </a:p>
        </p:txBody>
      </p:sp>
      <p:sp>
        <p:nvSpPr>
          <p:cNvPr id="28713" name="CasellaDiTesto 72"/>
          <p:cNvSpPr txBox="1">
            <a:spLocks noChangeArrowheads="1"/>
          </p:cNvSpPr>
          <p:nvPr/>
        </p:nvSpPr>
        <p:spPr bwMode="auto">
          <a:xfrm>
            <a:off x="115888" y="484188"/>
            <a:ext cx="89630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 dirty="0"/>
              <a:t>Per inquadrare il problema dobbiamo vedere l’evoluzione dei rapporti tra cittadino e politico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4"/>
          <p:cNvSpPr>
            <a:spLocks noChangeArrowheads="1"/>
          </p:cNvSpPr>
          <p:nvPr/>
        </p:nvSpPr>
        <p:spPr bwMode="auto">
          <a:xfrm>
            <a:off x="0" y="836613"/>
            <a:ext cx="9144000" cy="5324475"/>
          </a:xfrm>
          <a:prstGeom prst="rect">
            <a:avLst/>
          </a:prstGeom>
          <a:solidFill>
            <a:srgbClr val="FFFFCC">
              <a:alpha val="39999"/>
            </a:srgbClr>
          </a:solidFill>
          <a:ln w="1270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 altLang="it-IT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7" name="Freccia a destra 46"/>
          <p:cNvSpPr/>
          <p:nvPr/>
        </p:nvSpPr>
        <p:spPr bwMode="auto">
          <a:xfrm rot="20287323">
            <a:off x="79375" y="1385888"/>
            <a:ext cx="8890000" cy="4046537"/>
          </a:xfrm>
          <a:prstGeom prst="rightArrow">
            <a:avLst/>
          </a:prstGeom>
          <a:solidFill>
            <a:schemeClr val="bg1">
              <a:alpha val="86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93" name="Rettangolo 92"/>
          <p:cNvSpPr/>
          <p:nvPr/>
        </p:nvSpPr>
        <p:spPr bwMode="auto">
          <a:xfrm>
            <a:off x="2968625" y="4440238"/>
            <a:ext cx="1270000" cy="360362"/>
          </a:xfrm>
          <a:prstGeom prst="rect">
            <a:avLst/>
          </a:prstGeom>
          <a:solidFill>
            <a:srgbClr val="FFFFCC">
              <a:alpha val="97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71" name="Rettangolo 70"/>
          <p:cNvSpPr/>
          <p:nvPr/>
        </p:nvSpPr>
        <p:spPr bwMode="auto">
          <a:xfrm>
            <a:off x="1519238" y="2227263"/>
            <a:ext cx="2568575" cy="2160587"/>
          </a:xfrm>
          <a:prstGeom prst="rect">
            <a:avLst/>
          </a:prstGeom>
          <a:solidFill>
            <a:srgbClr val="FFFFCC">
              <a:alpha val="97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>
              <a:solidFill>
                <a:srgbClr val="3333CC">
                  <a:lumMod val="20000"/>
                  <a:lumOff val="80000"/>
                </a:srgbClr>
              </a:solidFill>
            </a:endParaRPr>
          </a:p>
        </p:txBody>
      </p:sp>
      <p:sp>
        <p:nvSpPr>
          <p:cNvPr id="78" name="Rettangolo 77"/>
          <p:cNvSpPr/>
          <p:nvPr/>
        </p:nvSpPr>
        <p:spPr bwMode="auto">
          <a:xfrm>
            <a:off x="1573213" y="5732463"/>
            <a:ext cx="2422525" cy="361950"/>
          </a:xfrm>
          <a:prstGeom prst="rect">
            <a:avLst/>
          </a:prstGeom>
          <a:solidFill>
            <a:schemeClr val="accent5">
              <a:lumMod val="20000"/>
              <a:lumOff val="80000"/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>
              <a:solidFill>
                <a:srgbClr val="3333CC">
                  <a:lumMod val="20000"/>
                  <a:lumOff val="80000"/>
                </a:srgbClr>
              </a:solidFill>
            </a:endParaRPr>
          </a:p>
        </p:txBody>
      </p:sp>
      <p:sp>
        <p:nvSpPr>
          <p:cNvPr id="59" name="Rettangolo 58"/>
          <p:cNvSpPr/>
          <p:nvPr/>
        </p:nvSpPr>
        <p:spPr bwMode="auto">
          <a:xfrm>
            <a:off x="111125" y="3554413"/>
            <a:ext cx="2876550" cy="2251075"/>
          </a:xfrm>
          <a:prstGeom prst="rect">
            <a:avLst/>
          </a:prstGeom>
          <a:solidFill>
            <a:schemeClr val="accent5">
              <a:lumMod val="20000"/>
              <a:lumOff val="80000"/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>
              <a:solidFill>
                <a:srgbClr val="3333CC">
                  <a:lumMod val="20000"/>
                  <a:lumOff val="80000"/>
                </a:srgbClr>
              </a:solidFill>
            </a:endParaRPr>
          </a:p>
        </p:txBody>
      </p:sp>
      <p:sp>
        <p:nvSpPr>
          <p:cNvPr id="40967" name="Rectangle 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46050" y="-26988"/>
            <a:ext cx="7378700" cy="439738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it-IT" sz="2800" b="1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+mn-ea"/>
                <a:cs typeface="Times New Roman" pitchFamily="18" charset="0"/>
              </a:rPr>
              <a:t>Progressione partecipativa e strumenti</a:t>
            </a:r>
          </a:p>
        </p:txBody>
      </p:sp>
      <p:sp>
        <p:nvSpPr>
          <p:cNvPr id="60425" name="CasellaDiTesto 60"/>
          <p:cNvSpPr txBox="1">
            <a:spLocks noChangeArrowheads="1"/>
          </p:cNvSpPr>
          <p:nvPr/>
        </p:nvSpPr>
        <p:spPr bwMode="auto">
          <a:xfrm>
            <a:off x="23813" y="3516994"/>
            <a:ext cx="30353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000000"/>
                </a:solidFill>
                <a:latin typeface="Calibri" pitchFamily="34" charset="0"/>
              </a:rPr>
              <a:t>Trasparenza, evidenza condivisione pubblica</a:t>
            </a:r>
          </a:p>
          <a:p>
            <a:pPr indent="177800" algn="ctr">
              <a:defRPr/>
            </a:pPr>
            <a:endParaRPr lang="it-IT" sz="100" b="1" dirty="0">
              <a:solidFill>
                <a:srgbClr val="000000"/>
              </a:solidFill>
              <a:latin typeface="Calibri" pitchFamily="34" charset="0"/>
            </a:endParaRPr>
          </a:p>
          <a:p>
            <a:pPr indent="177800">
              <a:defRPr/>
            </a:pPr>
            <a:r>
              <a:rPr lang="it-IT" sz="1400" dirty="0" smtClean="0">
                <a:solidFill>
                  <a:srgbClr val="000000"/>
                </a:solidFill>
                <a:latin typeface="Calibri" pitchFamily="34" charset="0"/>
              </a:rPr>
              <a:t>Informazione servizi, bandi,</a:t>
            </a:r>
          </a:p>
          <a:p>
            <a:pPr indent="177800">
              <a:defRPr/>
            </a:pPr>
            <a:r>
              <a:rPr lang="it-IT" sz="1400" dirty="0" smtClean="0">
                <a:solidFill>
                  <a:srgbClr val="000000"/>
                </a:solidFill>
                <a:latin typeface="Calibri" pitchFamily="34" charset="0"/>
              </a:rPr>
              <a:t>Azione Politica   </a:t>
            </a:r>
          </a:p>
          <a:p>
            <a:pPr indent="177800">
              <a:defRPr/>
            </a:pPr>
            <a:r>
              <a:rPr lang="it-IT" sz="1400" dirty="0" smtClean="0">
                <a:solidFill>
                  <a:srgbClr val="000000"/>
                </a:solidFill>
                <a:latin typeface="Calibri" pitchFamily="34" charset="0"/>
              </a:rPr>
              <a:t>Eventi</a:t>
            </a:r>
            <a:r>
              <a:rPr lang="it-IT" sz="1400" b="1" dirty="0" smtClean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it-IT" sz="1400" dirty="0">
                <a:solidFill>
                  <a:srgbClr val="000000"/>
                </a:solidFill>
                <a:latin typeface="Calibri" pitchFamily="34" charset="0"/>
              </a:rPr>
              <a:t>Web Conference</a:t>
            </a:r>
          </a:p>
          <a:p>
            <a:pPr indent="177800">
              <a:defRPr/>
            </a:pPr>
            <a:r>
              <a:rPr lang="it-IT" sz="1400" dirty="0">
                <a:solidFill>
                  <a:srgbClr val="000000"/>
                </a:solidFill>
                <a:latin typeface="Calibri" pitchFamily="34" charset="0"/>
              </a:rPr>
              <a:t>Streaming Video </a:t>
            </a:r>
            <a:r>
              <a:rPr lang="it-IT" sz="1400" dirty="0" smtClean="0">
                <a:solidFill>
                  <a:srgbClr val="000000"/>
                </a:solidFill>
                <a:latin typeface="Calibri" pitchFamily="34" charset="0"/>
              </a:rPr>
              <a:t>Live </a:t>
            </a:r>
            <a:endParaRPr lang="it-IT" sz="1400" dirty="0">
              <a:solidFill>
                <a:srgbClr val="000000"/>
              </a:solidFill>
              <a:latin typeface="Calibri" pitchFamily="34" charset="0"/>
            </a:endParaRPr>
          </a:p>
          <a:p>
            <a:pPr indent="177800">
              <a:defRPr/>
            </a:pPr>
            <a:r>
              <a:rPr lang="it-IT" sz="1400" b="1" dirty="0" smtClean="0">
                <a:latin typeface="Calibri" pitchFamily="34" charset="0"/>
              </a:rPr>
              <a:t>Contenuti </a:t>
            </a:r>
            <a:endParaRPr lang="it-IT" sz="1400" b="1" dirty="0">
              <a:latin typeface="Calibri" pitchFamily="34" charset="0"/>
            </a:endParaRPr>
          </a:p>
          <a:p>
            <a:pPr indent="177800">
              <a:defRPr/>
            </a:pPr>
            <a:r>
              <a:rPr lang="it-IT" sz="1400" dirty="0">
                <a:latin typeface="Calibri" pitchFamily="34" charset="0"/>
              </a:rPr>
              <a:t>Open </a:t>
            </a:r>
            <a:r>
              <a:rPr lang="it-IT" sz="1400" dirty="0" smtClean="0">
                <a:latin typeface="Calibri" pitchFamily="34" charset="0"/>
              </a:rPr>
              <a:t>Data &amp; Esplorazione </a:t>
            </a:r>
            <a:endParaRPr lang="it-IT" sz="1400" dirty="0">
              <a:latin typeface="Calibri" pitchFamily="34" charset="0"/>
            </a:endParaRPr>
          </a:p>
          <a:p>
            <a:pPr indent="177800">
              <a:defRPr/>
            </a:pPr>
            <a:r>
              <a:rPr lang="it-IT" sz="1400" dirty="0">
                <a:solidFill>
                  <a:srgbClr val="000000"/>
                </a:solidFill>
                <a:latin typeface="Calibri" pitchFamily="34" charset="0"/>
              </a:rPr>
              <a:t>Progetti 3D</a:t>
            </a:r>
          </a:p>
        </p:txBody>
      </p:sp>
      <p:sp>
        <p:nvSpPr>
          <p:cNvPr id="29706" name="CasellaDiTesto 78"/>
          <p:cNvSpPr txBox="1">
            <a:spLocks noChangeArrowheads="1"/>
          </p:cNvSpPr>
          <p:nvPr/>
        </p:nvSpPr>
        <p:spPr bwMode="auto">
          <a:xfrm>
            <a:off x="3063875" y="5732463"/>
            <a:ext cx="911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altLang="it-IT" sz="1400" b="1" dirty="0">
                <a:solidFill>
                  <a:srgbClr val="22228B"/>
                </a:solidFill>
              </a:rPr>
              <a:t>Passivo </a:t>
            </a:r>
          </a:p>
        </p:txBody>
      </p:sp>
      <p:cxnSp>
        <p:nvCxnSpPr>
          <p:cNvPr id="85" name="Connettore 1 84"/>
          <p:cNvCxnSpPr/>
          <p:nvPr/>
        </p:nvCxnSpPr>
        <p:spPr bwMode="auto">
          <a:xfrm>
            <a:off x="0" y="836613"/>
            <a:ext cx="9144000" cy="0"/>
          </a:xfrm>
          <a:prstGeom prst="line">
            <a:avLst/>
          </a:prstGeom>
          <a:solidFill>
            <a:schemeClr val="bg1">
              <a:alpha val="80000"/>
            </a:schemeClr>
          </a:solidFill>
          <a:ln w="38100" cap="rnd" cmpd="thickThin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9708" name="CasellaDiTesto 91"/>
          <p:cNvSpPr txBox="1">
            <a:spLocks noChangeArrowheads="1"/>
          </p:cNvSpPr>
          <p:nvPr/>
        </p:nvSpPr>
        <p:spPr bwMode="auto">
          <a:xfrm>
            <a:off x="487363" y="6361113"/>
            <a:ext cx="88838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050" dirty="0">
                <a:solidFill>
                  <a:srgbClr val="000000"/>
                </a:solidFill>
                <a:cs typeface="Arial" charset="0"/>
              </a:rPr>
              <a:t>Fonte: </a:t>
            </a:r>
            <a:r>
              <a:rPr lang="it-IT" altLang="it-IT" sz="1050" dirty="0" smtClean="0">
                <a:solidFill>
                  <a:srgbClr val="000000"/>
                </a:solidFill>
                <a:cs typeface="Arial" charset="0"/>
              </a:rPr>
              <a:t>CCP</a:t>
            </a:r>
            <a:endParaRPr lang="it-IT" altLang="it-IT" sz="105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9709" name="CasellaDiTesto 47"/>
          <p:cNvSpPr txBox="1">
            <a:spLocks noChangeArrowheads="1"/>
          </p:cNvSpPr>
          <p:nvPr/>
        </p:nvSpPr>
        <p:spPr bwMode="auto">
          <a:xfrm>
            <a:off x="3182938" y="4510088"/>
            <a:ext cx="7413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altLang="it-IT" sz="1400" b="1" dirty="0">
                <a:solidFill>
                  <a:srgbClr val="22228B"/>
                </a:solidFill>
              </a:rPr>
              <a:t>Attivo </a:t>
            </a:r>
          </a:p>
        </p:txBody>
      </p:sp>
      <p:sp>
        <p:nvSpPr>
          <p:cNvPr id="94" name="Rettangolo 93"/>
          <p:cNvSpPr/>
          <p:nvPr/>
        </p:nvSpPr>
        <p:spPr bwMode="auto">
          <a:xfrm>
            <a:off x="7378700" y="3160713"/>
            <a:ext cx="1765300" cy="358775"/>
          </a:xfrm>
          <a:prstGeom prst="rect">
            <a:avLst/>
          </a:prstGeom>
          <a:solidFill>
            <a:srgbClr val="FFCC66">
              <a:alpha val="97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29711" name="CasellaDiTesto 82"/>
          <p:cNvSpPr txBox="1">
            <a:spLocks noChangeArrowheads="1"/>
          </p:cNvSpPr>
          <p:nvPr/>
        </p:nvSpPr>
        <p:spPr bwMode="auto">
          <a:xfrm>
            <a:off x="7437438" y="3211513"/>
            <a:ext cx="1108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1400" b="1" dirty="0">
                <a:solidFill>
                  <a:srgbClr val="22228B"/>
                </a:solidFill>
              </a:rPr>
              <a:t>Proattivo 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3156597" y="5229200"/>
            <a:ext cx="491935" cy="488603"/>
            <a:chOff x="583" y="1377"/>
            <a:chExt cx="239" cy="239"/>
          </a:xfrm>
          <a:solidFill>
            <a:schemeClr val="accent2">
              <a:lumMod val="20000"/>
              <a:lumOff val="80000"/>
            </a:schemeClr>
          </a:solidFill>
          <a:effectLst>
            <a:outerShdw blurRad="50800" dist="50800" dir="5400000" sx="1000" sy="1000" algn="ctr" rotWithShape="0">
              <a:schemeClr val="bg1">
                <a:lumMod val="75000"/>
              </a:schemeClr>
            </a:outerShdw>
          </a:effectLst>
        </p:grpSpPr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594" y="1493"/>
              <a:ext cx="228" cy="123"/>
            </a:xfrm>
            <a:custGeom>
              <a:avLst/>
              <a:gdLst>
                <a:gd name="T0" fmla="*/ 45 w 228"/>
                <a:gd name="T1" fmla="*/ 123 h 123"/>
                <a:gd name="T2" fmla="*/ 228 w 228"/>
                <a:gd name="T3" fmla="*/ 123 h 123"/>
                <a:gd name="T4" fmla="*/ 228 w 228"/>
                <a:gd name="T5" fmla="*/ 41 h 123"/>
                <a:gd name="T6" fmla="*/ 220 w 228"/>
                <a:gd name="T7" fmla="*/ 31 h 123"/>
                <a:gd name="T8" fmla="*/ 211 w 228"/>
                <a:gd name="T9" fmla="*/ 21 h 123"/>
                <a:gd name="T10" fmla="*/ 200 w 228"/>
                <a:gd name="T11" fmla="*/ 14 h 123"/>
                <a:gd name="T12" fmla="*/ 189 w 228"/>
                <a:gd name="T13" fmla="*/ 8 h 123"/>
                <a:gd name="T14" fmla="*/ 177 w 228"/>
                <a:gd name="T15" fmla="*/ 4 h 123"/>
                <a:gd name="T16" fmla="*/ 165 w 228"/>
                <a:gd name="T17" fmla="*/ 1 h 123"/>
                <a:gd name="T18" fmla="*/ 152 w 228"/>
                <a:gd name="T19" fmla="*/ 0 h 123"/>
                <a:gd name="T20" fmla="*/ 149 w 228"/>
                <a:gd name="T21" fmla="*/ 9 h 123"/>
                <a:gd name="T22" fmla="*/ 143 w 228"/>
                <a:gd name="T23" fmla="*/ 17 h 123"/>
                <a:gd name="T24" fmla="*/ 136 w 228"/>
                <a:gd name="T25" fmla="*/ 24 h 123"/>
                <a:gd name="T26" fmla="*/ 128 w 228"/>
                <a:gd name="T27" fmla="*/ 28 h 123"/>
                <a:gd name="T28" fmla="*/ 119 w 228"/>
                <a:gd name="T29" fmla="*/ 30 h 123"/>
                <a:gd name="T30" fmla="*/ 109 w 228"/>
                <a:gd name="T31" fmla="*/ 30 h 123"/>
                <a:gd name="T32" fmla="*/ 100 w 228"/>
                <a:gd name="T33" fmla="*/ 28 h 123"/>
                <a:gd name="T34" fmla="*/ 92 w 228"/>
                <a:gd name="T35" fmla="*/ 24 h 123"/>
                <a:gd name="T36" fmla="*/ 85 w 228"/>
                <a:gd name="T37" fmla="*/ 17 h 123"/>
                <a:gd name="T38" fmla="*/ 79 w 228"/>
                <a:gd name="T39" fmla="*/ 9 h 123"/>
                <a:gd name="T40" fmla="*/ 76 w 228"/>
                <a:gd name="T41" fmla="*/ 0 h 123"/>
                <a:gd name="T42" fmla="*/ 63 w 228"/>
                <a:gd name="T43" fmla="*/ 1 h 123"/>
                <a:gd name="T44" fmla="*/ 51 w 228"/>
                <a:gd name="T45" fmla="*/ 4 h 123"/>
                <a:gd name="T46" fmla="*/ 39 w 228"/>
                <a:gd name="T47" fmla="*/ 8 h 123"/>
                <a:gd name="T48" fmla="*/ 28 w 228"/>
                <a:gd name="T49" fmla="*/ 14 h 123"/>
                <a:gd name="T50" fmla="*/ 17 w 228"/>
                <a:gd name="T51" fmla="*/ 21 h 123"/>
                <a:gd name="T52" fmla="*/ 8 w 228"/>
                <a:gd name="T53" fmla="*/ 31 h 123"/>
                <a:gd name="T54" fmla="*/ 0 w 228"/>
                <a:gd name="T55" fmla="*/ 41 h 123"/>
                <a:gd name="T56" fmla="*/ 0 w 228"/>
                <a:gd name="T57" fmla="*/ 123 h 123"/>
                <a:gd name="T58" fmla="*/ 45 w 228"/>
                <a:gd name="T59" fmla="*/ 123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28"/>
                <a:gd name="T91" fmla="*/ 0 h 123"/>
                <a:gd name="T92" fmla="*/ 228 w 22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28" h="123">
                  <a:moveTo>
                    <a:pt x="45" y="123"/>
                  </a:moveTo>
                  <a:lnTo>
                    <a:pt x="228" y="123"/>
                  </a:lnTo>
                  <a:lnTo>
                    <a:pt x="228" y="41"/>
                  </a:lnTo>
                  <a:lnTo>
                    <a:pt x="220" y="31"/>
                  </a:lnTo>
                  <a:lnTo>
                    <a:pt x="211" y="21"/>
                  </a:lnTo>
                  <a:lnTo>
                    <a:pt x="200" y="14"/>
                  </a:lnTo>
                  <a:lnTo>
                    <a:pt x="189" y="8"/>
                  </a:lnTo>
                  <a:lnTo>
                    <a:pt x="177" y="4"/>
                  </a:lnTo>
                  <a:lnTo>
                    <a:pt x="165" y="1"/>
                  </a:lnTo>
                  <a:lnTo>
                    <a:pt x="152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6" y="24"/>
                  </a:lnTo>
                  <a:lnTo>
                    <a:pt x="128" y="28"/>
                  </a:lnTo>
                  <a:lnTo>
                    <a:pt x="119" y="30"/>
                  </a:lnTo>
                  <a:lnTo>
                    <a:pt x="109" y="30"/>
                  </a:lnTo>
                  <a:lnTo>
                    <a:pt x="100" y="28"/>
                  </a:lnTo>
                  <a:lnTo>
                    <a:pt x="92" y="24"/>
                  </a:lnTo>
                  <a:lnTo>
                    <a:pt x="85" y="17"/>
                  </a:lnTo>
                  <a:lnTo>
                    <a:pt x="79" y="9"/>
                  </a:lnTo>
                  <a:lnTo>
                    <a:pt x="76" y="0"/>
                  </a:lnTo>
                  <a:lnTo>
                    <a:pt x="63" y="1"/>
                  </a:lnTo>
                  <a:lnTo>
                    <a:pt x="51" y="4"/>
                  </a:lnTo>
                  <a:lnTo>
                    <a:pt x="39" y="8"/>
                  </a:lnTo>
                  <a:lnTo>
                    <a:pt x="28" y="14"/>
                  </a:lnTo>
                  <a:lnTo>
                    <a:pt x="17" y="21"/>
                  </a:lnTo>
                  <a:lnTo>
                    <a:pt x="8" y="31"/>
                  </a:lnTo>
                  <a:lnTo>
                    <a:pt x="0" y="41"/>
                  </a:lnTo>
                  <a:lnTo>
                    <a:pt x="0" y="123"/>
                  </a:lnTo>
                  <a:lnTo>
                    <a:pt x="45" y="1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660" y="1383"/>
              <a:ext cx="100" cy="139"/>
            </a:xfrm>
            <a:custGeom>
              <a:avLst/>
              <a:gdLst>
                <a:gd name="T0" fmla="*/ 81 w 100"/>
                <a:gd name="T1" fmla="*/ 95 h 139"/>
                <a:gd name="T2" fmla="*/ 88 w 100"/>
                <a:gd name="T3" fmla="*/ 88 h 139"/>
                <a:gd name="T4" fmla="*/ 93 w 100"/>
                <a:gd name="T5" fmla="*/ 81 h 139"/>
                <a:gd name="T6" fmla="*/ 97 w 100"/>
                <a:gd name="T7" fmla="*/ 72 h 139"/>
                <a:gd name="T8" fmla="*/ 99 w 100"/>
                <a:gd name="T9" fmla="*/ 63 h 139"/>
                <a:gd name="T10" fmla="*/ 100 w 100"/>
                <a:gd name="T11" fmla="*/ 53 h 139"/>
                <a:gd name="T12" fmla="*/ 99 w 100"/>
                <a:gd name="T13" fmla="*/ 43 h 139"/>
                <a:gd name="T14" fmla="*/ 96 w 100"/>
                <a:gd name="T15" fmla="*/ 32 h 139"/>
                <a:gd name="T16" fmla="*/ 90 w 100"/>
                <a:gd name="T17" fmla="*/ 22 h 139"/>
                <a:gd name="T18" fmla="*/ 84 w 100"/>
                <a:gd name="T19" fmla="*/ 14 h 139"/>
                <a:gd name="T20" fmla="*/ 75 w 100"/>
                <a:gd name="T21" fmla="*/ 7 h 139"/>
                <a:gd name="T22" fmla="*/ 65 w 100"/>
                <a:gd name="T23" fmla="*/ 3 h 139"/>
                <a:gd name="T24" fmla="*/ 55 w 100"/>
                <a:gd name="T25" fmla="*/ 0 h 139"/>
                <a:gd name="T26" fmla="*/ 45 w 100"/>
                <a:gd name="T27" fmla="*/ 0 h 139"/>
                <a:gd name="T28" fmla="*/ 35 w 100"/>
                <a:gd name="T29" fmla="*/ 3 h 139"/>
                <a:gd name="T30" fmla="*/ 25 w 100"/>
                <a:gd name="T31" fmla="*/ 7 h 139"/>
                <a:gd name="T32" fmla="*/ 17 w 100"/>
                <a:gd name="T33" fmla="*/ 14 h 139"/>
                <a:gd name="T34" fmla="*/ 10 w 100"/>
                <a:gd name="T35" fmla="*/ 22 h 139"/>
                <a:gd name="T36" fmla="*/ 4 w 100"/>
                <a:gd name="T37" fmla="*/ 32 h 139"/>
                <a:gd name="T38" fmla="*/ 1 w 100"/>
                <a:gd name="T39" fmla="*/ 43 h 139"/>
                <a:gd name="T40" fmla="*/ 0 w 100"/>
                <a:gd name="T41" fmla="*/ 53 h 139"/>
                <a:gd name="T42" fmla="*/ 1 w 100"/>
                <a:gd name="T43" fmla="*/ 63 h 139"/>
                <a:gd name="T44" fmla="*/ 3 w 100"/>
                <a:gd name="T45" fmla="*/ 72 h 139"/>
                <a:gd name="T46" fmla="*/ 7 w 100"/>
                <a:gd name="T47" fmla="*/ 81 h 139"/>
                <a:gd name="T48" fmla="*/ 12 w 100"/>
                <a:gd name="T49" fmla="*/ 88 h 139"/>
                <a:gd name="T50" fmla="*/ 19 w 100"/>
                <a:gd name="T51" fmla="*/ 95 h 139"/>
                <a:gd name="T52" fmla="*/ 11 w 100"/>
                <a:gd name="T53" fmla="*/ 103 h 139"/>
                <a:gd name="T54" fmla="*/ 11 w 100"/>
                <a:gd name="T55" fmla="*/ 139 h 139"/>
                <a:gd name="T56" fmla="*/ 89 w 100"/>
                <a:gd name="T57" fmla="*/ 139 h 139"/>
                <a:gd name="T58" fmla="*/ 89 w 100"/>
                <a:gd name="T59" fmla="*/ 103 h 139"/>
                <a:gd name="T60" fmla="*/ 81 w 100"/>
                <a:gd name="T61" fmla="*/ 95 h 1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9"/>
                <a:gd name="T95" fmla="*/ 100 w 100"/>
                <a:gd name="T96" fmla="*/ 139 h 1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9">
                  <a:moveTo>
                    <a:pt x="81" y="95"/>
                  </a:moveTo>
                  <a:lnTo>
                    <a:pt x="88" y="88"/>
                  </a:lnTo>
                  <a:lnTo>
                    <a:pt x="93" y="81"/>
                  </a:lnTo>
                  <a:lnTo>
                    <a:pt x="97" y="72"/>
                  </a:lnTo>
                  <a:lnTo>
                    <a:pt x="99" y="63"/>
                  </a:lnTo>
                  <a:lnTo>
                    <a:pt x="100" y="53"/>
                  </a:lnTo>
                  <a:lnTo>
                    <a:pt x="99" y="43"/>
                  </a:lnTo>
                  <a:lnTo>
                    <a:pt x="96" y="32"/>
                  </a:lnTo>
                  <a:lnTo>
                    <a:pt x="90" y="22"/>
                  </a:lnTo>
                  <a:lnTo>
                    <a:pt x="84" y="14"/>
                  </a:lnTo>
                  <a:lnTo>
                    <a:pt x="75" y="7"/>
                  </a:lnTo>
                  <a:lnTo>
                    <a:pt x="65" y="3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5" y="3"/>
                  </a:lnTo>
                  <a:lnTo>
                    <a:pt x="25" y="7"/>
                  </a:lnTo>
                  <a:lnTo>
                    <a:pt x="17" y="14"/>
                  </a:lnTo>
                  <a:lnTo>
                    <a:pt x="10" y="22"/>
                  </a:lnTo>
                  <a:lnTo>
                    <a:pt x="4" y="32"/>
                  </a:lnTo>
                  <a:lnTo>
                    <a:pt x="1" y="43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3" y="72"/>
                  </a:lnTo>
                  <a:lnTo>
                    <a:pt x="7" y="81"/>
                  </a:lnTo>
                  <a:lnTo>
                    <a:pt x="12" y="88"/>
                  </a:lnTo>
                  <a:lnTo>
                    <a:pt x="19" y="95"/>
                  </a:lnTo>
                  <a:lnTo>
                    <a:pt x="11" y="103"/>
                  </a:lnTo>
                  <a:lnTo>
                    <a:pt x="11" y="139"/>
                  </a:lnTo>
                  <a:lnTo>
                    <a:pt x="89" y="139"/>
                  </a:lnTo>
                  <a:lnTo>
                    <a:pt x="89" y="103"/>
                  </a:lnTo>
                  <a:lnTo>
                    <a:pt x="81" y="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649" y="1377"/>
              <a:ext cx="100" cy="138"/>
            </a:xfrm>
            <a:custGeom>
              <a:avLst/>
              <a:gdLst>
                <a:gd name="T0" fmla="*/ 81 w 100"/>
                <a:gd name="T1" fmla="*/ 94 h 138"/>
                <a:gd name="T2" fmla="*/ 88 w 100"/>
                <a:gd name="T3" fmla="*/ 88 h 138"/>
                <a:gd name="T4" fmla="*/ 93 w 100"/>
                <a:gd name="T5" fmla="*/ 80 h 138"/>
                <a:gd name="T6" fmla="*/ 96 w 100"/>
                <a:gd name="T7" fmla="*/ 72 h 138"/>
                <a:gd name="T8" fmla="*/ 99 w 100"/>
                <a:gd name="T9" fmla="*/ 62 h 138"/>
                <a:gd name="T10" fmla="*/ 100 w 100"/>
                <a:gd name="T11" fmla="*/ 53 h 138"/>
                <a:gd name="T12" fmla="*/ 99 w 100"/>
                <a:gd name="T13" fmla="*/ 42 h 138"/>
                <a:gd name="T14" fmla="*/ 95 w 100"/>
                <a:gd name="T15" fmla="*/ 31 h 138"/>
                <a:gd name="T16" fmla="*/ 91 w 100"/>
                <a:gd name="T17" fmla="*/ 22 h 138"/>
                <a:gd name="T18" fmla="*/ 83 w 100"/>
                <a:gd name="T19" fmla="*/ 13 h 138"/>
                <a:gd name="T20" fmla="*/ 75 w 100"/>
                <a:gd name="T21" fmla="*/ 7 h 138"/>
                <a:gd name="T22" fmla="*/ 65 w 100"/>
                <a:gd name="T23" fmla="*/ 2 h 138"/>
                <a:gd name="T24" fmla="*/ 55 w 100"/>
                <a:gd name="T25" fmla="*/ 0 h 138"/>
                <a:gd name="T26" fmla="*/ 45 w 100"/>
                <a:gd name="T27" fmla="*/ 0 h 138"/>
                <a:gd name="T28" fmla="*/ 34 w 100"/>
                <a:gd name="T29" fmla="*/ 2 h 138"/>
                <a:gd name="T30" fmla="*/ 25 w 100"/>
                <a:gd name="T31" fmla="*/ 7 h 138"/>
                <a:gd name="T32" fmla="*/ 17 w 100"/>
                <a:gd name="T33" fmla="*/ 13 h 138"/>
                <a:gd name="T34" fmla="*/ 9 w 100"/>
                <a:gd name="T35" fmla="*/ 22 h 138"/>
                <a:gd name="T36" fmla="*/ 5 w 100"/>
                <a:gd name="T37" fmla="*/ 31 h 138"/>
                <a:gd name="T38" fmla="*/ 1 w 100"/>
                <a:gd name="T39" fmla="*/ 42 h 138"/>
                <a:gd name="T40" fmla="*/ 0 w 100"/>
                <a:gd name="T41" fmla="*/ 53 h 138"/>
                <a:gd name="T42" fmla="*/ 1 w 100"/>
                <a:gd name="T43" fmla="*/ 62 h 138"/>
                <a:gd name="T44" fmla="*/ 3 w 100"/>
                <a:gd name="T45" fmla="*/ 72 h 138"/>
                <a:gd name="T46" fmla="*/ 7 w 100"/>
                <a:gd name="T47" fmla="*/ 80 h 138"/>
                <a:gd name="T48" fmla="*/ 12 w 100"/>
                <a:gd name="T49" fmla="*/ 88 h 138"/>
                <a:gd name="T50" fmla="*/ 18 w 100"/>
                <a:gd name="T51" fmla="*/ 94 h 138"/>
                <a:gd name="T52" fmla="*/ 11 w 100"/>
                <a:gd name="T53" fmla="*/ 103 h 138"/>
                <a:gd name="T54" fmla="*/ 11 w 100"/>
                <a:gd name="T55" fmla="*/ 138 h 138"/>
                <a:gd name="T56" fmla="*/ 89 w 100"/>
                <a:gd name="T57" fmla="*/ 138 h 138"/>
                <a:gd name="T58" fmla="*/ 89 w 100"/>
                <a:gd name="T59" fmla="*/ 103 h 138"/>
                <a:gd name="T60" fmla="*/ 81 w 100"/>
                <a:gd name="T61" fmla="*/ 94 h 1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8"/>
                <a:gd name="T95" fmla="*/ 100 w 100"/>
                <a:gd name="T96" fmla="*/ 138 h 1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8">
                  <a:moveTo>
                    <a:pt x="81" y="94"/>
                  </a:moveTo>
                  <a:lnTo>
                    <a:pt x="88" y="88"/>
                  </a:lnTo>
                  <a:lnTo>
                    <a:pt x="93" y="80"/>
                  </a:lnTo>
                  <a:lnTo>
                    <a:pt x="96" y="72"/>
                  </a:lnTo>
                  <a:lnTo>
                    <a:pt x="99" y="62"/>
                  </a:lnTo>
                  <a:lnTo>
                    <a:pt x="100" y="53"/>
                  </a:lnTo>
                  <a:lnTo>
                    <a:pt x="99" y="42"/>
                  </a:lnTo>
                  <a:lnTo>
                    <a:pt x="95" y="31"/>
                  </a:lnTo>
                  <a:lnTo>
                    <a:pt x="91" y="22"/>
                  </a:lnTo>
                  <a:lnTo>
                    <a:pt x="83" y="13"/>
                  </a:lnTo>
                  <a:lnTo>
                    <a:pt x="75" y="7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4" y="2"/>
                  </a:lnTo>
                  <a:lnTo>
                    <a:pt x="25" y="7"/>
                  </a:lnTo>
                  <a:lnTo>
                    <a:pt x="17" y="13"/>
                  </a:lnTo>
                  <a:lnTo>
                    <a:pt x="9" y="22"/>
                  </a:lnTo>
                  <a:lnTo>
                    <a:pt x="5" y="31"/>
                  </a:lnTo>
                  <a:lnTo>
                    <a:pt x="1" y="42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3" y="72"/>
                  </a:lnTo>
                  <a:lnTo>
                    <a:pt x="7" y="80"/>
                  </a:lnTo>
                  <a:lnTo>
                    <a:pt x="12" y="88"/>
                  </a:lnTo>
                  <a:lnTo>
                    <a:pt x="18" y="94"/>
                  </a:lnTo>
                  <a:lnTo>
                    <a:pt x="11" y="103"/>
                  </a:lnTo>
                  <a:lnTo>
                    <a:pt x="11" y="138"/>
                  </a:lnTo>
                  <a:lnTo>
                    <a:pt x="89" y="138"/>
                  </a:lnTo>
                  <a:lnTo>
                    <a:pt x="89" y="103"/>
                  </a:lnTo>
                  <a:lnTo>
                    <a:pt x="81" y="94"/>
                  </a:lnTo>
                  <a:close/>
                </a:path>
              </a:pathLst>
            </a:custGeom>
            <a:grp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649" y="1377"/>
              <a:ext cx="100" cy="53"/>
            </a:xfrm>
            <a:custGeom>
              <a:avLst/>
              <a:gdLst>
                <a:gd name="T0" fmla="*/ 0 w 100"/>
                <a:gd name="T1" fmla="*/ 53 h 53"/>
                <a:gd name="T2" fmla="*/ 11 w 100"/>
                <a:gd name="T3" fmla="*/ 53 h 53"/>
                <a:gd name="T4" fmla="*/ 22 w 100"/>
                <a:gd name="T5" fmla="*/ 52 h 53"/>
                <a:gd name="T6" fmla="*/ 32 w 100"/>
                <a:gd name="T7" fmla="*/ 51 h 53"/>
                <a:gd name="T8" fmla="*/ 41 w 100"/>
                <a:gd name="T9" fmla="*/ 50 h 53"/>
                <a:gd name="T10" fmla="*/ 49 w 100"/>
                <a:gd name="T11" fmla="*/ 48 h 53"/>
                <a:gd name="T12" fmla="*/ 55 w 100"/>
                <a:gd name="T13" fmla="*/ 46 h 53"/>
                <a:gd name="T14" fmla="*/ 60 w 100"/>
                <a:gd name="T15" fmla="*/ 44 h 53"/>
                <a:gd name="T16" fmla="*/ 63 w 100"/>
                <a:gd name="T17" fmla="*/ 42 h 53"/>
                <a:gd name="T18" fmla="*/ 64 w 100"/>
                <a:gd name="T19" fmla="*/ 40 h 53"/>
                <a:gd name="T20" fmla="*/ 65 w 100"/>
                <a:gd name="T21" fmla="*/ 43 h 53"/>
                <a:gd name="T22" fmla="*/ 68 w 100"/>
                <a:gd name="T23" fmla="*/ 46 h 53"/>
                <a:gd name="T24" fmla="*/ 72 w 100"/>
                <a:gd name="T25" fmla="*/ 48 h 53"/>
                <a:gd name="T26" fmla="*/ 77 w 100"/>
                <a:gd name="T27" fmla="*/ 50 h 53"/>
                <a:gd name="T28" fmla="*/ 85 w 100"/>
                <a:gd name="T29" fmla="*/ 51 h 53"/>
                <a:gd name="T30" fmla="*/ 92 w 100"/>
                <a:gd name="T31" fmla="*/ 53 h 53"/>
                <a:gd name="T32" fmla="*/ 100 w 100"/>
                <a:gd name="T33" fmla="*/ 53 h 53"/>
                <a:gd name="T34" fmla="*/ 100 w 100"/>
                <a:gd name="T35" fmla="*/ 43 h 53"/>
                <a:gd name="T36" fmla="*/ 98 w 100"/>
                <a:gd name="T37" fmla="*/ 33 h 53"/>
                <a:gd name="T38" fmla="*/ 94 w 100"/>
                <a:gd name="T39" fmla="*/ 24 h 53"/>
                <a:gd name="T40" fmla="*/ 88 w 100"/>
                <a:gd name="T41" fmla="*/ 16 h 53"/>
                <a:gd name="T42" fmla="*/ 80 w 100"/>
                <a:gd name="T43" fmla="*/ 9 h 53"/>
                <a:gd name="T44" fmla="*/ 71 w 100"/>
                <a:gd name="T45" fmla="*/ 4 h 53"/>
                <a:gd name="T46" fmla="*/ 61 w 100"/>
                <a:gd name="T47" fmla="*/ 1 h 53"/>
                <a:gd name="T48" fmla="*/ 50 w 100"/>
                <a:gd name="T49" fmla="*/ 0 h 53"/>
                <a:gd name="T50" fmla="*/ 39 w 100"/>
                <a:gd name="T51" fmla="*/ 1 h 53"/>
                <a:gd name="T52" fmla="*/ 29 w 100"/>
                <a:gd name="T53" fmla="*/ 4 h 53"/>
                <a:gd name="T54" fmla="*/ 20 w 100"/>
                <a:gd name="T55" fmla="*/ 9 h 53"/>
                <a:gd name="T56" fmla="*/ 12 w 100"/>
                <a:gd name="T57" fmla="*/ 16 h 53"/>
                <a:gd name="T58" fmla="*/ 6 w 100"/>
                <a:gd name="T59" fmla="*/ 24 h 53"/>
                <a:gd name="T60" fmla="*/ 2 w 100"/>
                <a:gd name="T61" fmla="*/ 33 h 53"/>
                <a:gd name="T62" fmla="*/ 0 w 100"/>
                <a:gd name="T63" fmla="*/ 43 h 53"/>
                <a:gd name="T64" fmla="*/ 0 w 100"/>
                <a:gd name="T65" fmla="*/ 53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53"/>
                <a:gd name="T101" fmla="*/ 100 w 100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53">
                  <a:moveTo>
                    <a:pt x="0" y="53"/>
                  </a:moveTo>
                  <a:lnTo>
                    <a:pt x="11" y="53"/>
                  </a:lnTo>
                  <a:lnTo>
                    <a:pt x="22" y="52"/>
                  </a:lnTo>
                  <a:lnTo>
                    <a:pt x="32" y="51"/>
                  </a:lnTo>
                  <a:lnTo>
                    <a:pt x="41" y="50"/>
                  </a:lnTo>
                  <a:lnTo>
                    <a:pt x="49" y="48"/>
                  </a:lnTo>
                  <a:lnTo>
                    <a:pt x="55" y="46"/>
                  </a:lnTo>
                  <a:lnTo>
                    <a:pt x="60" y="44"/>
                  </a:lnTo>
                  <a:lnTo>
                    <a:pt x="63" y="42"/>
                  </a:lnTo>
                  <a:lnTo>
                    <a:pt x="64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2" y="48"/>
                  </a:lnTo>
                  <a:lnTo>
                    <a:pt x="77" y="50"/>
                  </a:lnTo>
                  <a:lnTo>
                    <a:pt x="85" y="51"/>
                  </a:lnTo>
                  <a:lnTo>
                    <a:pt x="92" y="53"/>
                  </a:lnTo>
                  <a:lnTo>
                    <a:pt x="100" y="53"/>
                  </a:lnTo>
                  <a:lnTo>
                    <a:pt x="100" y="43"/>
                  </a:lnTo>
                  <a:lnTo>
                    <a:pt x="98" y="33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9"/>
                  </a:lnTo>
                  <a:lnTo>
                    <a:pt x="71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39" y="1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2" y="16"/>
                  </a:lnTo>
                  <a:lnTo>
                    <a:pt x="6" y="24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3"/>
                  </a:lnTo>
                  <a:close/>
                </a:path>
              </a:pathLst>
            </a:custGeom>
            <a:grp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56" name="Line 52"/>
            <p:cNvSpPr>
              <a:spLocks noChangeShapeType="1"/>
            </p:cNvSpPr>
            <p:nvPr/>
          </p:nvSpPr>
          <p:spPr bwMode="auto">
            <a:xfrm>
              <a:off x="629" y="1566"/>
              <a:ext cx="1" cy="43"/>
            </a:xfrm>
            <a:prstGeom prst="line">
              <a:avLst/>
            </a:prstGeom>
            <a:grp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57" name="Line 53"/>
            <p:cNvSpPr>
              <a:spLocks noChangeShapeType="1"/>
            </p:cNvSpPr>
            <p:nvPr/>
          </p:nvSpPr>
          <p:spPr bwMode="auto">
            <a:xfrm flipV="1">
              <a:off x="769" y="1566"/>
              <a:ext cx="1" cy="43"/>
            </a:xfrm>
            <a:prstGeom prst="line">
              <a:avLst/>
            </a:prstGeom>
            <a:grp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</a:path>
              </a:pathLst>
            </a:custGeom>
            <a:grpFill/>
            <a:ln w="165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8448147" y="3161347"/>
            <a:ext cx="491935" cy="580391"/>
            <a:chOff x="583" y="1377"/>
            <a:chExt cx="239" cy="239"/>
          </a:xfrm>
          <a:effectLst>
            <a:outerShdw blurRad="50800" dist="38100" dir="2700000" sx="104000" sy="104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Freeform 47"/>
            <p:cNvSpPr>
              <a:spLocks/>
            </p:cNvSpPr>
            <p:nvPr/>
          </p:nvSpPr>
          <p:spPr bwMode="auto">
            <a:xfrm>
              <a:off x="594" y="1493"/>
              <a:ext cx="228" cy="123"/>
            </a:xfrm>
            <a:custGeom>
              <a:avLst/>
              <a:gdLst>
                <a:gd name="T0" fmla="*/ 45 w 228"/>
                <a:gd name="T1" fmla="*/ 123 h 123"/>
                <a:gd name="T2" fmla="*/ 228 w 228"/>
                <a:gd name="T3" fmla="*/ 123 h 123"/>
                <a:gd name="T4" fmla="*/ 228 w 228"/>
                <a:gd name="T5" fmla="*/ 41 h 123"/>
                <a:gd name="T6" fmla="*/ 220 w 228"/>
                <a:gd name="T7" fmla="*/ 31 h 123"/>
                <a:gd name="T8" fmla="*/ 211 w 228"/>
                <a:gd name="T9" fmla="*/ 21 h 123"/>
                <a:gd name="T10" fmla="*/ 200 w 228"/>
                <a:gd name="T11" fmla="*/ 14 h 123"/>
                <a:gd name="T12" fmla="*/ 189 w 228"/>
                <a:gd name="T13" fmla="*/ 8 h 123"/>
                <a:gd name="T14" fmla="*/ 177 w 228"/>
                <a:gd name="T15" fmla="*/ 4 h 123"/>
                <a:gd name="T16" fmla="*/ 165 w 228"/>
                <a:gd name="T17" fmla="*/ 1 h 123"/>
                <a:gd name="T18" fmla="*/ 152 w 228"/>
                <a:gd name="T19" fmla="*/ 0 h 123"/>
                <a:gd name="T20" fmla="*/ 149 w 228"/>
                <a:gd name="T21" fmla="*/ 9 h 123"/>
                <a:gd name="T22" fmla="*/ 143 w 228"/>
                <a:gd name="T23" fmla="*/ 17 h 123"/>
                <a:gd name="T24" fmla="*/ 136 w 228"/>
                <a:gd name="T25" fmla="*/ 24 h 123"/>
                <a:gd name="T26" fmla="*/ 128 w 228"/>
                <a:gd name="T27" fmla="*/ 28 h 123"/>
                <a:gd name="T28" fmla="*/ 119 w 228"/>
                <a:gd name="T29" fmla="*/ 30 h 123"/>
                <a:gd name="T30" fmla="*/ 109 w 228"/>
                <a:gd name="T31" fmla="*/ 30 h 123"/>
                <a:gd name="T32" fmla="*/ 100 w 228"/>
                <a:gd name="T33" fmla="*/ 28 h 123"/>
                <a:gd name="T34" fmla="*/ 92 w 228"/>
                <a:gd name="T35" fmla="*/ 24 h 123"/>
                <a:gd name="T36" fmla="*/ 85 w 228"/>
                <a:gd name="T37" fmla="*/ 17 h 123"/>
                <a:gd name="T38" fmla="*/ 79 w 228"/>
                <a:gd name="T39" fmla="*/ 9 h 123"/>
                <a:gd name="T40" fmla="*/ 76 w 228"/>
                <a:gd name="T41" fmla="*/ 0 h 123"/>
                <a:gd name="T42" fmla="*/ 63 w 228"/>
                <a:gd name="T43" fmla="*/ 1 h 123"/>
                <a:gd name="T44" fmla="*/ 51 w 228"/>
                <a:gd name="T45" fmla="*/ 4 h 123"/>
                <a:gd name="T46" fmla="*/ 39 w 228"/>
                <a:gd name="T47" fmla="*/ 8 h 123"/>
                <a:gd name="T48" fmla="*/ 28 w 228"/>
                <a:gd name="T49" fmla="*/ 14 h 123"/>
                <a:gd name="T50" fmla="*/ 17 w 228"/>
                <a:gd name="T51" fmla="*/ 21 h 123"/>
                <a:gd name="T52" fmla="*/ 8 w 228"/>
                <a:gd name="T53" fmla="*/ 31 h 123"/>
                <a:gd name="T54" fmla="*/ 0 w 228"/>
                <a:gd name="T55" fmla="*/ 41 h 123"/>
                <a:gd name="T56" fmla="*/ 0 w 228"/>
                <a:gd name="T57" fmla="*/ 123 h 123"/>
                <a:gd name="T58" fmla="*/ 45 w 228"/>
                <a:gd name="T59" fmla="*/ 123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28"/>
                <a:gd name="T91" fmla="*/ 0 h 123"/>
                <a:gd name="T92" fmla="*/ 228 w 22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28" h="123">
                  <a:moveTo>
                    <a:pt x="45" y="123"/>
                  </a:moveTo>
                  <a:lnTo>
                    <a:pt x="228" y="123"/>
                  </a:lnTo>
                  <a:lnTo>
                    <a:pt x="228" y="41"/>
                  </a:lnTo>
                  <a:lnTo>
                    <a:pt x="220" y="31"/>
                  </a:lnTo>
                  <a:lnTo>
                    <a:pt x="211" y="21"/>
                  </a:lnTo>
                  <a:lnTo>
                    <a:pt x="200" y="14"/>
                  </a:lnTo>
                  <a:lnTo>
                    <a:pt x="189" y="8"/>
                  </a:lnTo>
                  <a:lnTo>
                    <a:pt x="177" y="4"/>
                  </a:lnTo>
                  <a:lnTo>
                    <a:pt x="165" y="1"/>
                  </a:lnTo>
                  <a:lnTo>
                    <a:pt x="152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6" y="24"/>
                  </a:lnTo>
                  <a:lnTo>
                    <a:pt x="128" y="28"/>
                  </a:lnTo>
                  <a:lnTo>
                    <a:pt x="119" y="30"/>
                  </a:lnTo>
                  <a:lnTo>
                    <a:pt x="109" y="30"/>
                  </a:lnTo>
                  <a:lnTo>
                    <a:pt x="100" y="28"/>
                  </a:lnTo>
                  <a:lnTo>
                    <a:pt x="92" y="24"/>
                  </a:lnTo>
                  <a:lnTo>
                    <a:pt x="85" y="17"/>
                  </a:lnTo>
                  <a:lnTo>
                    <a:pt x="79" y="9"/>
                  </a:lnTo>
                  <a:lnTo>
                    <a:pt x="76" y="0"/>
                  </a:lnTo>
                  <a:lnTo>
                    <a:pt x="63" y="1"/>
                  </a:lnTo>
                  <a:lnTo>
                    <a:pt x="51" y="4"/>
                  </a:lnTo>
                  <a:lnTo>
                    <a:pt x="39" y="8"/>
                  </a:lnTo>
                  <a:lnTo>
                    <a:pt x="28" y="14"/>
                  </a:lnTo>
                  <a:lnTo>
                    <a:pt x="17" y="21"/>
                  </a:lnTo>
                  <a:lnTo>
                    <a:pt x="8" y="31"/>
                  </a:lnTo>
                  <a:lnTo>
                    <a:pt x="0" y="41"/>
                  </a:lnTo>
                  <a:lnTo>
                    <a:pt x="0" y="123"/>
                  </a:lnTo>
                  <a:lnTo>
                    <a:pt x="45" y="12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62" name="Freeform 48"/>
            <p:cNvSpPr>
              <a:spLocks/>
            </p:cNvSpPr>
            <p:nvPr/>
          </p:nvSpPr>
          <p:spPr bwMode="auto">
            <a:xfrm>
              <a:off x="660" y="1383"/>
              <a:ext cx="100" cy="139"/>
            </a:xfrm>
            <a:custGeom>
              <a:avLst/>
              <a:gdLst>
                <a:gd name="T0" fmla="*/ 81 w 100"/>
                <a:gd name="T1" fmla="*/ 95 h 139"/>
                <a:gd name="T2" fmla="*/ 88 w 100"/>
                <a:gd name="T3" fmla="*/ 88 h 139"/>
                <a:gd name="T4" fmla="*/ 93 w 100"/>
                <a:gd name="T5" fmla="*/ 81 h 139"/>
                <a:gd name="T6" fmla="*/ 97 w 100"/>
                <a:gd name="T7" fmla="*/ 72 h 139"/>
                <a:gd name="T8" fmla="*/ 99 w 100"/>
                <a:gd name="T9" fmla="*/ 63 h 139"/>
                <a:gd name="T10" fmla="*/ 100 w 100"/>
                <a:gd name="T11" fmla="*/ 53 h 139"/>
                <a:gd name="T12" fmla="*/ 99 w 100"/>
                <a:gd name="T13" fmla="*/ 43 h 139"/>
                <a:gd name="T14" fmla="*/ 96 w 100"/>
                <a:gd name="T15" fmla="*/ 32 h 139"/>
                <a:gd name="T16" fmla="*/ 90 w 100"/>
                <a:gd name="T17" fmla="*/ 22 h 139"/>
                <a:gd name="T18" fmla="*/ 84 w 100"/>
                <a:gd name="T19" fmla="*/ 14 h 139"/>
                <a:gd name="T20" fmla="*/ 75 w 100"/>
                <a:gd name="T21" fmla="*/ 7 h 139"/>
                <a:gd name="T22" fmla="*/ 65 w 100"/>
                <a:gd name="T23" fmla="*/ 3 h 139"/>
                <a:gd name="T24" fmla="*/ 55 w 100"/>
                <a:gd name="T25" fmla="*/ 0 h 139"/>
                <a:gd name="T26" fmla="*/ 45 w 100"/>
                <a:gd name="T27" fmla="*/ 0 h 139"/>
                <a:gd name="T28" fmla="*/ 35 w 100"/>
                <a:gd name="T29" fmla="*/ 3 h 139"/>
                <a:gd name="T30" fmla="*/ 25 w 100"/>
                <a:gd name="T31" fmla="*/ 7 h 139"/>
                <a:gd name="T32" fmla="*/ 17 w 100"/>
                <a:gd name="T33" fmla="*/ 14 h 139"/>
                <a:gd name="T34" fmla="*/ 10 w 100"/>
                <a:gd name="T35" fmla="*/ 22 h 139"/>
                <a:gd name="T36" fmla="*/ 4 w 100"/>
                <a:gd name="T37" fmla="*/ 32 h 139"/>
                <a:gd name="T38" fmla="*/ 1 w 100"/>
                <a:gd name="T39" fmla="*/ 43 h 139"/>
                <a:gd name="T40" fmla="*/ 0 w 100"/>
                <a:gd name="T41" fmla="*/ 53 h 139"/>
                <a:gd name="T42" fmla="*/ 1 w 100"/>
                <a:gd name="T43" fmla="*/ 63 h 139"/>
                <a:gd name="T44" fmla="*/ 3 w 100"/>
                <a:gd name="T45" fmla="*/ 72 h 139"/>
                <a:gd name="T46" fmla="*/ 7 w 100"/>
                <a:gd name="T47" fmla="*/ 81 h 139"/>
                <a:gd name="T48" fmla="*/ 12 w 100"/>
                <a:gd name="T49" fmla="*/ 88 h 139"/>
                <a:gd name="T50" fmla="*/ 19 w 100"/>
                <a:gd name="T51" fmla="*/ 95 h 139"/>
                <a:gd name="T52" fmla="*/ 11 w 100"/>
                <a:gd name="T53" fmla="*/ 103 h 139"/>
                <a:gd name="T54" fmla="*/ 11 w 100"/>
                <a:gd name="T55" fmla="*/ 139 h 139"/>
                <a:gd name="T56" fmla="*/ 89 w 100"/>
                <a:gd name="T57" fmla="*/ 139 h 139"/>
                <a:gd name="T58" fmla="*/ 89 w 100"/>
                <a:gd name="T59" fmla="*/ 103 h 139"/>
                <a:gd name="T60" fmla="*/ 81 w 100"/>
                <a:gd name="T61" fmla="*/ 95 h 1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9"/>
                <a:gd name="T95" fmla="*/ 100 w 100"/>
                <a:gd name="T96" fmla="*/ 139 h 1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9">
                  <a:moveTo>
                    <a:pt x="81" y="95"/>
                  </a:moveTo>
                  <a:lnTo>
                    <a:pt x="88" y="88"/>
                  </a:lnTo>
                  <a:lnTo>
                    <a:pt x="93" y="81"/>
                  </a:lnTo>
                  <a:lnTo>
                    <a:pt x="97" y="72"/>
                  </a:lnTo>
                  <a:lnTo>
                    <a:pt x="99" y="63"/>
                  </a:lnTo>
                  <a:lnTo>
                    <a:pt x="100" y="53"/>
                  </a:lnTo>
                  <a:lnTo>
                    <a:pt x="99" y="43"/>
                  </a:lnTo>
                  <a:lnTo>
                    <a:pt x="96" y="32"/>
                  </a:lnTo>
                  <a:lnTo>
                    <a:pt x="90" y="22"/>
                  </a:lnTo>
                  <a:lnTo>
                    <a:pt x="84" y="14"/>
                  </a:lnTo>
                  <a:lnTo>
                    <a:pt x="75" y="7"/>
                  </a:lnTo>
                  <a:lnTo>
                    <a:pt x="65" y="3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5" y="3"/>
                  </a:lnTo>
                  <a:lnTo>
                    <a:pt x="25" y="7"/>
                  </a:lnTo>
                  <a:lnTo>
                    <a:pt x="17" y="14"/>
                  </a:lnTo>
                  <a:lnTo>
                    <a:pt x="10" y="22"/>
                  </a:lnTo>
                  <a:lnTo>
                    <a:pt x="4" y="32"/>
                  </a:lnTo>
                  <a:lnTo>
                    <a:pt x="1" y="43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3" y="72"/>
                  </a:lnTo>
                  <a:lnTo>
                    <a:pt x="7" y="81"/>
                  </a:lnTo>
                  <a:lnTo>
                    <a:pt x="12" y="88"/>
                  </a:lnTo>
                  <a:lnTo>
                    <a:pt x="19" y="95"/>
                  </a:lnTo>
                  <a:lnTo>
                    <a:pt x="11" y="103"/>
                  </a:lnTo>
                  <a:lnTo>
                    <a:pt x="11" y="139"/>
                  </a:lnTo>
                  <a:lnTo>
                    <a:pt x="89" y="139"/>
                  </a:lnTo>
                  <a:lnTo>
                    <a:pt x="89" y="103"/>
                  </a:lnTo>
                  <a:lnTo>
                    <a:pt x="81" y="95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63" name="Freeform 49"/>
            <p:cNvSpPr>
              <a:spLocks/>
            </p:cNvSpPr>
            <p:nvPr/>
          </p:nvSpPr>
          <p:spPr bwMode="auto">
            <a:xfrm>
              <a:off x="649" y="1377"/>
              <a:ext cx="100" cy="138"/>
            </a:xfrm>
            <a:custGeom>
              <a:avLst/>
              <a:gdLst>
                <a:gd name="T0" fmla="*/ 81 w 100"/>
                <a:gd name="T1" fmla="*/ 94 h 138"/>
                <a:gd name="T2" fmla="*/ 88 w 100"/>
                <a:gd name="T3" fmla="*/ 88 h 138"/>
                <a:gd name="T4" fmla="*/ 93 w 100"/>
                <a:gd name="T5" fmla="*/ 80 h 138"/>
                <a:gd name="T6" fmla="*/ 96 w 100"/>
                <a:gd name="T7" fmla="*/ 72 h 138"/>
                <a:gd name="T8" fmla="*/ 99 w 100"/>
                <a:gd name="T9" fmla="*/ 62 h 138"/>
                <a:gd name="T10" fmla="*/ 100 w 100"/>
                <a:gd name="T11" fmla="*/ 53 h 138"/>
                <a:gd name="T12" fmla="*/ 99 w 100"/>
                <a:gd name="T13" fmla="*/ 42 h 138"/>
                <a:gd name="T14" fmla="*/ 95 w 100"/>
                <a:gd name="T15" fmla="*/ 31 h 138"/>
                <a:gd name="T16" fmla="*/ 91 w 100"/>
                <a:gd name="T17" fmla="*/ 22 h 138"/>
                <a:gd name="T18" fmla="*/ 83 w 100"/>
                <a:gd name="T19" fmla="*/ 13 h 138"/>
                <a:gd name="T20" fmla="*/ 75 w 100"/>
                <a:gd name="T21" fmla="*/ 7 h 138"/>
                <a:gd name="T22" fmla="*/ 65 w 100"/>
                <a:gd name="T23" fmla="*/ 2 h 138"/>
                <a:gd name="T24" fmla="*/ 55 w 100"/>
                <a:gd name="T25" fmla="*/ 0 h 138"/>
                <a:gd name="T26" fmla="*/ 45 w 100"/>
                <a:gd name="T27" fmla="*/ 0 h 138"/>
                <a:gd name="T28" fmla="*/ 34 w 100"/>
                <a:gd name="T29" fmla="*/ 2 h 138"/>
                <a:gd name="T30" fmla="*/ 25 w 100"/>
                <a:gd name="T31" fmla="*/ 7 h 138"/>
                <a:gd name="T32" fmla="*/ 17 w 100"/>
                <a:gd name="T33" fmla="*/ 13 h 138"/>
                <a:gd name="T34" fmla="*/ 9 w 100"/>
                <a:gd name="T35" fmla="*/ 22 h 138"/>
                <a:gd name="T36" fmla="*/ 5 w 100"/>
                <a:gd name="T37" fmla="*/ 31 h 138"/>
                <a:gd name="T38" fmla="*/ 1 w 100"/>
                <a:gd name="T39" fmla="*/ 42 h 138"/>
                <a:gd name="T40" fmla="*/ 0 w 100"/>
                <a:gd name="T41" fmla="*/ 53 h 138"/>
                <a:gd name="T42" fmla="*/ 1 w 100"/>
                <a:gd name="T43" fmla="*/ 62 h 138"/>
                <a:gd name="T44" fmla="*/ 3 w 100"/>
                <a:gd name="T45" fmla="*/ 72 h 138"/>
                <a:gd name="T46" fmla="*/ 7 w 100"/>
                <a:gd name="T47" fmla="*/ 80 h 138"/>
                <a:gd name="T48" fmla="*/ 12 w 100"/>
                <a:gd name="T49" fmla="*/ 88 h 138"/>
                <a:gd name="T50" fmla="*/ 18 w 100"/>
                <a:gd name="T51" fmla="*/ 94 h 138"/>
                <a:gd name="T52" fmla="*/ 11 w 100"/>
                <a:gd name="T53" fmla="*/ 103 h 138"/>
                <a:gd name="T54" fmla="*/ 11 w 100"/>
                <a:gd name="T55" fmla="*/ 138 h 138"/>
                <a:gd name="T56" fmla="*/ 89 w 100"/>
                <a:gd name="T57" fmla="*/ 138 h 138"/>
                <a:gd name="T58" fmla="*/ 89 w 100"/>
                <a:gd name="T59" fmla="*/ 103 h 138"/>
                <a:gd name="T60" fmla="*/ 81 w 100"/>
                <a:gd name="T61" fmla="*/ 94 h 1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8"/>
                <a:gd name="T95" fmla="*/ 100 w 100"/>
                <a:gd name="T96" fmla="*/ 138 h 1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8">
                  <a:moveTo>
                    <a:pt x="81" y="94"/>
                  </a:moveTo>
                  <a:lnTo>
                    <a:pt x="88" y="88"/>
                  </a:lnTo>
                  <a:lnTo>
                    <a:pt x="93" y="80"/>
                  </a:lnTo>
                  <a:lnTo>
                    <a:pt x="96" y="72"/>
                  </a:lnTo>
                  <a:lnTo>
                    <a:pt x="99" y="62"/>
                  </a:lnTo>
                  <a:lnTo>
                    <a:pt x="100" y="53"/>
                  </a:lnTo>
                  <a:lnTo>
                    <a:pt x="99" y="42"/>
                  </a:lnTo>
                  <a:lnTo>
                    <a:pt x="95" y="31"/>
                  </a:lnTo>
                  <a:lnTo>
                    <a:pt x="91" y="22"/>
                  </a:lnTo>
                  <a:lnTo>
                    <a:pt x="83" y="13"/>
                  </a:lnTo>
                  <a:lnTo>
                    <a:pt x="75" y="7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4" y="2"/>
                  </a:lnTo>
                  <a:lnTo>
                    <a:pt x="25" y="7"/>
                  </a:lnTo>
                  <a:lnTo>
                    <a:pt x="17" y="13"/>
                  </a:lnTo>
                  <a:lnTo>
                    <a:pt x="9" y="22"/>
                  </a:lnTo>
                  <a:lnTo>
                    <a:pt x="5" y="31"/>
                  </a:lnTo>
                  <a:lnTo>
                    <a:pt x="1" y="42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3" y="72"/>
                  </a:lnTo>
                  <a:lnTo>
                    <a:pt x="7" y="80"/>
                  </a:lnTo>
                  <a:lnTo>
                    <a:pt x="12" y="88"/>
                  </a:lnTo>
                  <a:lnTo>
                    <a:pt x="18" y="94"/>
                  </a:lnTo>
                  <a:lnTo>
                    <a:pt x="11" y="103"/>
                  </a:lnTo>
                  <a:lnTo>
                    <a:pt x="11" y="138"/>
                  </a:lnTo>
                  <a:lnTo>
                    <a:pt x="89" y="138"/>
                  </a:lnTo>
                  <a:lnTo>
                    <a:pt x="89" y="103"/>
                  </a:lnTo>
                  <a:lnTo>
                    <a:pt x="81" y="94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64" name="Freeform 50"/>
            <p:cNvSpPr>
              <a:spLocks/>
            </p:cNvSpPr>
            <p:nvPr/>
          </p:nvSpPr>
          <p:spPr bwMode="auto">
            <a:xfrm>
              <a:off x="649" y="1377"/>
              <a:ext cx="100" cy="53"/>
            </a:xfrm>
            <a:custGeom>
              <a:avLst/>
              <a:gdLst>
                <a:gd name="T0" fmla="*/ 0 w 100"/>
                <a:gd name="T1" fmla="*/ 53 h 53"/>
                <a:gd name="T2" fmla="*/ 11 w 100"/>
                <a:gd name="T3" fmla="*/ 53 h 53"/>
                <a:gd name="T4" fmla="*/ 22 w 100"/>
                <a:gd name="T5" fmla="*/ 52 h 53"/>
                <a:gd name="T6" fmla="*/ 32 w 100"/>
                <a:gd name="T7" fmla="*/ 51 h 53"/>
                <a:gd name="T8" fmla="*/ 41 w 100"/>
                <a:gd name="T9" fmla="*/ 50 h 53"/>
                <a:gd name="T10" fmla="*/ 49 w 100"/>
                <a:gd name="T11" fmla="*/ 48 h 53"/>
                <a:gd name="T12" fmla="*/ 55 w 100"/>
                <a:gd name="T13" fmla="*/ 46 h 53"/>
                <a:gd name="T14" fmla="*/ 60 w 100"/>
                <a:gd name="T15" fmla="*/ 44 h 53"/>
                <a:gd name="T16" fmla="*/ 63 w 100"/>
                <a:gd name="T17" fmla="*/ 42 h 53"/>
                <a:gd name="T18" fmla="*/ 64 w 100"/>
                <a:gd name="T19" fmla="*/ 40 h 53"/>
                <a:gd name="T20" fmla="*/ 65 w 100"/>
                <a:gd name="T21" fmla="*/ 43 h 53"/>
                <a:gd name="T22" fmla="*/ 68 w 100"/>
                <a:gd name="T23" fmla="*/ 46 h 53"/>
                <a:gd name="T24" fmla="*/ 72 w 100"/>
                <a:gd name="T25" fmla="*/ 48 h 53"/>
                <a:gd name="T26" fmla="*/ 77 w 100"/>
                <a:gd name="T27" fmla="*/ 50 h 53"/>
                <a:gd name="T28" fmla="*/ 85 w 100"/>
                <a:gd name="T29" fmla="*/ 51 h 53"/>
                <a:gd name="T30" fmla="*/ 92 w 100"/>
                <a:gd name="T31" fmla="*/ 53 h 53"/>
                <a:gd name="T32" fmla="*/ 100 w 100"/>
                <a:gd name="T33" fmla="*/ 53 h 53"/>
                <a:gd name="T34" fmla="*/ 100 w 100"/>
                <a:gd name="T35" fmla="*/ 43 h 53"/>
                <a:gd name="T36" fmla="*/ 98 w 100"/>
                <a:gd name="T37" fmla="*/ 33 h 53"/>
                <a:gd name="T38" fmla="*/ 94 w 100"/>
                <a:gd name="T39" fmla="*/ 24 h 53"/>
                <a:gd name="T40" fmla="*/ 88 w 100"/>
                <a:gd name="T41" fmla="*/ 16 h 53"/>
                <a:gd name="T42" fmla="*/ 80 w 100"/>
                <a:gd name="T43" fmla="*/ 9 h 53"/>
                <a:gd name="T44" fmla="*/ 71 w 100"/>
                <a:gd name="T45" fmla="*/ 4 h 53"/>
                <a:gd name="T46" fmla="*/ 61 w 100"/>
                <a:gd name="T47" fmla="*/ 1 h 53"/>
                <a:gd name="T48" fmla="*/ 50 w 100"/>
                <a:gd name="T49" fmla="*/ 0 h 53"/>
                <a:gd name="T50" fmla="*/ 39 w 100"/>
                <a:gd name="T51" fmla="*/ 1 h 53"/>
                <a:gd name="T52" fmla="*/ 29 w 100"/>
                <a:gd name="T53" fmla="*/ 4 h 53"/>
                <a:gd name="T54" fmla="*/ 20 w 100"/>
                <a:gd name="T55" fmla="*/ 9 h 53"/>
                <a:gd name="T56" fmla="*/ 12 w 100"/>
                <a:gd name="T57" fmla="*/ 16 h 53"/>
                <a:gd name="T58" fmla="*/ 6 w 100"/>
                <a:gd name="T59" fmla="*/ 24 h 53"/>
                <a:gd name="T60" fmla="*/ 2 w 100"/>
                <a:gd name="T61" fmla="*/ 33 h 53"/>
                <a:gd name="T62" fmla="*/ 0 w 100"/>
                <a:gd name="T63" fmla="*/ 43 h 53"/>
                <a:gd name="T64" fmla="*/ 0 w 100"/>
                <a:gd name="T65" fmla="*/ 53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53"/>
                <a:gd name="T101" fmla="*/ 100 w 100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53">
                  <a:moveTo>
                    <a:pt x="0" y="53"/>
                  </a:moveTo>
                  <a:lnTo>
                    <a:pt x="11" y="53"/>
                  </a:lnTo>
                  <a:lnTo>
                    <a:pt x="22" y="52"/>
                  </a:lnTo>
                  <a:lnTo>
                    <a:pt x="32" y="51"/>
                  </a:lnTo>
                  <a:lnTo>
                    <a:pt x="41" y="50"/>
                  </a:lnTo>
                  <a:lnTo>
                    <a:pt x="49" y="48"/>
                  </a:lnTo>
                  <a:lnTo>
                    <a:pt x="55" y="46"/>
                  </a:lnTo>
                  <a:lnTo>
                    <a:pt x="60" y="44"/>
                  </a:lnTo>
                  <a:lnTo>
                    <a:pt x="63" y="42"/>
                  </a:lnTo>
                  <a:lnTo>
                    <a:pt x="64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2" y="48"/>
                  </a:lnTo>
                  <a:lnTo>
                    <a:pt x="77" y="50"/>
                  </a:lnTo>
                  <a:lnTo>
                    <a:pt x="85" y="51"/>
                  </a:lnTo>
                  <a:lnTo>
                    <a:pt x="92" y="53"/>
                  </a:lnTo>
                  <a:lnTo>
                    <a:pt x="100" y="53"/>
                  </a:lnTo>
                  <a:lnTo>
                    <a:pt x="100" y="43"/>
                  </a:lnTo>
                  <a:lnTo>
                    <a:pt x="98" y="33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9"/>
                  </a:lnTo>
                  <a:lnTo>
                    <a:pt x="71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39" y="1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2" y="16"/>
                  </a:lnTo>
                  <a:lnTo>
                    <a:pt x="6" y="24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65" name="Freeform 51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66" name="Line 52"/>
            <p:cNvSpPr>
              <a:spLocks noChangeShapeType="1"/>
            </p:cNvSpPr>
            <p:nvPr/>
          </p:nvSpPr>
          <p:spPr bwMode="auto">
            <a:xfrm>
              <a:off x="62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67" name="Line 53"/>
            <p:cNvSpPr>
              <a:spLocks noChangeShapeType="1"/>
            </p:cNvSpPr>
            <p:nvPr/>
          </p:nvSpPr>
          <p:spPr bwMode="auto">
            <a:xfrm flipV="1">
              <a:off x="76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  <p:sp>
          <p:nvSpPr>
            <p:cNvPr id="68" name="Freeform 54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</a:path>
              </a:pathLst>
            </a:custGeom>
            <a:solidFill>
              <a:srgbClr val="0000FF">
                <a:alpha val="34901"/>
              </a:srgbClr>
            </a:solidFill>
            <a:ln w="165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 dirty="0">
                <a:solidFill>
                  <a:srgbClr val="000000"/>
                </a:solidFill>
              </a:endParaRPr>
            </a:p>
          </p:txBody>
        </p:sp>
      </p:grpSp>
      <p:sp>
        <p:nvSpPr>
          <p:cNvPr id="29714" name="CasellaDiTesto 60"/>
          <p:cNvSpPr txBox="1">
            <a:spLocks noChangeArrowheads="1"/>
          </p:cNvSpPr>
          <p:nvPr/>
        </p:nvSpPr>
        <p:spPr bwMode="auto">
          <a:xfrm>
            <a:off x="2163763" y="2205038"/>
            <a:ext cx="20161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Interazione</a:t>
            </a:r>
          </a:p>
          <a:p>
            <a:r>
              <a:rPr lang="it-IT" altLang="it-IT" sz="12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Quesiti</a:t>
            </a:r>
            <a:endParaRPr lang="it-IT" altLang="it-IT" sz="12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r>
              <a:rPr lang="it-IT" altLang="it-IT" sz="12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Consultazioni</a:t>
            </a:r>
          </a:p>
          <a:p>
            <a:r>
              <a:rPr lang="it-IT" altLang="it-IT" sz="12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Votazioni</a:t>
            </a:r>
            <a:endParaRPr lang="it-IT" altLang="it-IT" sz="12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r>
              <a:rPr lang="it-IT" altLang="it-IT" sz="1200" dirty="0" err="1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Istant</a:t>
            </a:r>
            <a:r>
              <a:rPr lang="it-IT" altLang="it-IT" sz="12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it-IT" altLang="it-IT" sz="1200" dirty="0" err="1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msg</a:t>
            </a:r>
            <a:endParaRPr lang="it-IT" altLang="it-IT" sz="11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3" name="Rettangolo 72"/>
          <p:cNvSpPr/>
          <p:nvPr/>
        </p:nvSpPr>
        <p:spPr bwMode="auto">
          <a:xfrm>
            <a:off x="4389438" y="1874838"/>
            <a:ext cx="2495550" cy="2243137"/>
          </a:xfrm>
          <a:prstGeom prst="rect">
            <a:avLst/>
          </a:prstGeom>
          <a:solidFill>
            <a:srgbClr val="FFFF66">
              <a:alpha val="88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74" name="Rettangolo 73"/>
          <p:cNvSpPr/>
          <p:nvPr/>
        </p:nvSpPr>
        <p:spPr bwMode="auto">
          <a:xfrm>
            <a:off x="6525741" y="980728"/>
            <a:ext cx="2138362" cy="1970087"/>
          </a:xfrm>
          <a:prstGeom prst="rect">
            <a:avLst/>
          </a:prstGeom>
          <a:solidFill>
            <a:srgbClr val="FFCC66">
              <a:alpha val="97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 dirty="0">
              <a:solidFill>
                <a:srgbClr val="000000"/>
              </a:solidFill>
            </a:endParaRPr>
          </a:p>
        </p:txBody>
      </p:sp>
      <p:sp>
        <p:nvSpPr>
          <p:cNvPr id="29717" name="CasellaDiTesto 44"/>
          <p:cNvSpPr txBox="1">
            <a:spLocks noChangeArrowheads="1"/>
          </p:cNvSpPr>
          <p:nvPr/>
        </p:nvSpPr>
        <p:spPr bwMode="auto">
          <a:xfrm>
            <a:off x="4356100" y="1973263"/>
            <a:ext cx="2016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Cooperazione</a:t>
            </a:r>
          </a:p>
        </p:txBody>
      </p:sp>
      <p:sp>
        <p:nvSpPr>
          <p:cNvPr id="29718" name="CasellaDiTesto 45"/>
          <p:cNvSpPr txBox="1">
            <a:spLocks noChangeArrowheads="1"/>
          </p:cNvSpPr>
          <p:nvPr/>
        </p:nvSpPr>
        <p:spPr bwMode="auto">
          <a:xfrm>
            <a:off x="6516216" y="1122015"/>
            <a:ext cx="22352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4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Potenziamento e contribuzione </a:t>
            </a:r>
          </a:p>
          <a:p>
            <a:endParaRPr lang="it-IT" altLang="it-IT" sz="16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r>
              <a:rPr lang="it-IT" altLang="it-IT" sz="14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Responsabilizzazione</a:t>
            </a:r>
          </a:p>
          <a:p>
            <a:r>
              <a:rPr lang="it-IT" altLang="it-IT" sz="14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Applicazioni e contenuti di </a:t>
            </a:r>
            <a:r>
              <a:rPr lang="it-IT" altLang="it-IT" sz="1400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collaboratione</a:t>
            </a:r>
            <a:r>
              <a:rPr lang="it-IT" altLang="it-IT" sz="14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endParaRPr lang="it-IT" altLang="it-IT" sz="12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3992227" y="4556100"/>
            <a:ext cx="491935" cy="488603"/>
            <a:chOff x="583" y="1377"/>
            <a:chExt cx="239" cy="239"/>
          </a:xfrm>
          <a:effectLst>
            <a:outerShdw blurRad="50800" dist="38100" dir="2700000" sx="104000" sy="104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Freeform 47"/>
            <p:cNvSpPr>
              <a:spLocks/>
            </p:cNvSpPr>
            <p:nvPr/>
          </p:nvSpPr>
          <p:spPr bwMode="auto">
            <a:xfrm>
              <a:off x="594" y="1493"/>
              <a:ext cx="228" cy="123"/>
            </a:xfrm>
            <a:custGeom>
              <a:avLst/>
              <a:gdLst>
                <a:gd name="T0" fmla="*/ 45 w 228"/>
                <a:gd name="T1" fmla="*/ 123 h 123"/>
                <a:gd name="T2" fmla="*/ 228 w 228"/>
                <a:gd name="T3" fmla="*/ 123 h 123"/>
                <a:gd name="T4" fmla="*/ 228 w 228"/>
                <a:gd name="T5" fmla="*/ 41 h 123"/>
                <a:gd name="T6" fmla="*/ 220 w 228"/>
                <a:gd name="T7" fmla="*/ 31 h 123"/>
                <a:gd name="T8" fmla="*/ 211 w 228"/>
                <a:gd name="T9" fmla="*/ 21 h 123"/>
                <a:gd name="T10" fmla="*/ 200 w 228"/>
                <a:gd name="T11" fmla="*/ 14 h 123"/>
                <a:gd name="T12" fmla="*/ 189 w 228"/>
                <a:gd name="T13" fmla="*/ 8 h 123"/>
                <a:gd name="T14" fmla="*/ 177 w 228"/>
                <a:gd name="T15" fmla="*/ 4 h 123"/>
                <a:gd name="T16" fmla="*/ 165 w 228"/>
                <a:gd name="T17" fmla="*/ 1 h 123"/>
                <a:gd name="T18" fmla="*/ 152 w 228"/>
                <a:gd name="T19" fmla="*/ 0 h 123"/>
                <a:gd name="T20" fmla="*/ 149 w 228"/>
                <a:gd name="T21" fmla="*/ 9 h 123"/>
                <a:gd name="T22" fmla="*/ 143 w 228"/>
                <a:gd name="T23" fmla="*/ 17 h 123"/>
                <a:gd name="T24" fmla="*/ 136 w 228"/>
                <a:gd name="T25" fmla="*/ 24 h 123"/>
                <a:gd name="T26" fmla="*/ 128 w 228"/>
                <a:gd name="T27" fmla="*/ 28 h 123"/>
                <a:gd name="T28" fmla="*/ 119 w 228"/>
                <a:gd name="T29" fmla="*/ 30 h 123"/>
                <a:gd name="T30" fmla="*/ 109 w 228"/>
                <a:gd name="T31" fmla="*/ 30 h 123"/>
                <a:gd name="T32" fmla="*/ 100 w 228"/>
                <a:gd name="T33" fmla="*/ 28 h 123"/>
                <a:gd name="T34" fmla="*/ 92 w 228"/>
                <a:gd name="T35" fmla="*/ 24 h 123"/>
                <a:gd name="T36" fmla="*/ 85 w 228"/>
                <a:gd name="T37" fmla="*/ 17 h 123"/>
                <a:gd name="T38" fmla="*/ 79 w 228"/>
                <a:gd name="T39" fmla="*/ 9 h 123"/>
                <a:gd name="T40" fmla="*/ 76 w 228"/>
                <a:gd name="T41" fmla="*/ 0 h 123"/>
                <a:gd name="T42" fmla="*/ 63 w 228"/>
                <a:gd name="T43" fmla="*/ 1 h 123"/>
                <a:gd name="T44" fmla="*/ 51 w 228"/>
                <a:gd name="T45" fmla="*/ 4 h 123"/>
                <a:gd name="T46" fmla="*/ 39 w 228"/>
                <a:gd name="T47" fmla="*/ 8 h 123"/>
                <a:gd name="T48" fmla="*/ 28 w 228"/>
                <a:gd name="T49" fmla="*/ 14 h 123"/>
                <a:gd name="T50" fmla="*/ 17 w 228"/>
                <a:gd name="T51" fmla="*/ 21 h 123"/>
                <a:gd name="T52" fmla="*/ 8 w 228"/>
                <a:gd name="T53" fmla="*/ 31 h 123"/>
                <a:gd name="T54" fmla="*/ 0 w 228"/>
                <a:gd name="T55" fmla="*/ 41 h 123"/>
                <a:gd name="T56" fmla="*/ 0 w 228"/>
                <a:gd name="T57" fmla="*/ 123 h 123"/>
                <a:gd name="T58" fmla="*/ 45 w 228"/>
                <a:gd name="T59" fmla="*/ 123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28"/>
                <a:gd name="T91" fmla="*/ 0 h 123"/>
                <a:gd name="T92" fmla="*/ 228 w 22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28" h="123">
                  <a:moveTo>
                    <a:pt x="45" y="123"/>
                  </a:moveTo>
                  <a:lnTo>
                    <a:pt x="228" y="123"/>
                  </a:lnTo>
                  <a:lnTo>
                    <a:pt x="228" y="41"/>
                  </a:lnTo>
                  <a:lnTo>
                    <a:pt x="220" y="31"/>
                  </a:lnTo>
                  <a:lnTo>
                    <a:pt x="211" y="21"/>
                  </a:lnTo>
                  <a:lnTo>
                    <a:pt x="200" y="14"/>
                  </a:lnTo>
                  <a:lnTo>
                    <a:pt x="189" y="8"/>
                  </a:lnTo>
                  <a:lnTo>
                    <a:pt x="177" y="4"/>
                  </a:lnTo>
                  <a:lnTo>
                    <a:pt x="165" y="1"/>
                  </a:lnTo>
                  <a:lnTo>
                    <a:pt x="152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6" y="24"/>
                  </a:lnTo>
                  <a:lnTo>
                    <a:pt x="128" y="28"/>
                  </a:lnTo>
                  <a:lnTo>
                    <a:pt x="119" y="30"/>
                  </a:lnTo>
                  <a:lnTo>
                    <a:pt x="109" y="30"/>
                  </a:lnTo>
                  <a:lnTo>
                    <a:pt x="100" y="28"/>
                  </a:lnTo>
                  <a:lnTo>
                    <a:pt x="92" y="24"/>
                  </a:lnTo>
                  <a:lnTo>
                    <a:pt x="85" y="17"/>
                  </a:lnTo>
                  <a:lnTo>
                    <a:pt x="79" y="9"/>
                  </a:lnTo>
                  <a:lnTo>
                    <a:pt x="76" y="0"/>
                  </a:lnTo>
                  <a:lnTo>
                    <a:pt x="63" y="1"/>
                  </a:lnTo>
                  <a:lnTo>
                    <a:pt x="51" y="4"/>
                  </a:lnTo>
                  <a:lnTo>
                    <a:pt x="39" y="8"/>
                  </a:lnTo>
                  <a:lnTo>
                    <a:pt x="28" y="14"/>
                  </a:lnTo>
                  <a:lnTo>
                    <a:pt x="17" y="21"/>
                  </a:lnTo>
                  <a:lnTo>
                    <a:pt x="8" y="31"/>
                  </a:lnTo>
                  <a:lnTo>
                    <a:pt x="0" y="41"/>
                  </a:lnTo>
                  <a:lnTo>
                    <a:pt x="0" y="123"/>
                  </a:lnTo>
                  <a:lnTo>
                    <a:pt x="45" y="12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82" name="Freeform 48"/>
            <p:cNvSpPr>
              <a:spLocks/>
            </p:cNvSpPr>
            <p:nvPr/>
          </p:nvSpPr>
          <p:spPr bwMode="auto">
            <a:xfrm>
              <a:off x="660" y="1383"/>
              <a:ext cx="100" cy="139"/>
            </a:xfrm>
            <a:custGeom>
              <a:avLst/>
              <a:gdLst>
                <a:gd name="T0" fmla="*/ 81 w 100"/>
                <a:gd name="T1" fmla="*/ 95 h 139"/>
                <a:gd name="T2" fmla="*/ 88 w 100"/>
                <a:gd name="T3" fmla="*/ 88 h 139"/>
                <a:gd name="T4" fmla="*/ 93 w 100"/>
                <a:gd name="T5" fmla="*/ 81 h 139"/>
                <a:gd name="T6" fmla="*/ 97 w 100"/>
                <a:gd name="T7" fmla="*/ 72 h 139"/>
                <a:gd name="T8" fmla="*/ 99 w 100"/>
                <a:gd name="T9" fmla="*/ 63 h 139"/>
                <a:gd name="T10" fmla="*/ 100 w 100"/>
                <a:gd name="T11" fmla="*/ 53 h 139"/>
                <a:gd name="T12" fmla="*/ 99 w 100"/>
                <a:gd name="T13" fmla="*/ 43 h 139"/>
                <a:gd name="T14" fmla="*/ 96 w 100"/>
                <a:gd name="T15" fmla="*/ 32 h 139"/>
                <a:gd name="T16" fmla="*/ 90 w 100"/>
                <a:gd name="T17" fmla="*/ 22 h 139"/>
                <a:gd name="T18" fmla="*/ 84 w 100"/>
                <a:gd name="T19" fmla="*/ 14 h 139"/>
                <a:gd name="T20" fmla="*/ 75 w 100"/>
                <a:gd name="T21" fmla="*/ 7 h 139"/>
                <a:gd name="T22" fmla="*/ 65 w 100"/>
                <a:gd name="T23" fmla="*/ 3 h 139"/>
                <a:gd name="T24" fmla="*/ 55 w 100"/>
                <a:gd name="T25" fmla="*/ 0 h 139"/>
                <a:gd name="T26" fmla="*/ 45 w 100"/>
                <a:gd name="T27" fmla="*/ 0 h 139"/>
                <a:gd name="T28" fmla="*/ 35 w 100"/>
                <a:gd name="T29" fmla="*/ 3 h 139"/>
                <a:gd name="T30" fmla="*/ 25 w 100"/>
                <a:gd name="T31" fmla="*/ 7 h 139"/>
                <a:gd name="T32" fmla="*/ 17 w 100"/>
                <a:gd name="T33" fmla="*/ 14 h 139"/>
                <a:gd name="T34" fmla="*/ 10 w 100"/>
                <a:gd name="T35" fmla="*/ 22 h 139"/>
                <a:gd name="T36" fmla="*/ 4 w 100"/>
                <a:gd name="T37" fmla="*/ 32 h 139"/>
                <a:gd name="T38" fmla="*/ 1 w 100"/>
                <a:gd name="T39" fmla="*/ 43 h 139"/>
                <a:gd name="T40" fmla="*/ 0 w 100"/>
                <a:gd name="T41" fmla="*/ 53 h 139"/>
                <a:gd name="T42" fmla="*/ 1 w 100"/>
                <a:gd name="T43" fmla="*/ 63 h 139"/>
                <a:gd name="T44" fmla="*/ 3 w 100"/>
                <a:gd name="T45" fmla="*/ 72 h 139"/>
                <a:gd name="T46" fmla="*/ 7 w 100"/>
                <a:gd name="T47" fmla="*/ 81 h 139"/>
                <a:gd name="T48" fmla="*/ 12 w 100"/>
                <a:gd name="T49" fmla="*/ 88 h 139"/>
                <a:gd name="T50" fmla="*/ 19 w 100"/>
                <a:gd name="T51" fmla="*/ 95 h 139"/>
                <a:gd name="T52" fmla="*/ 11 w 100"/>
                <a:gd name="T53" fmla="*/ 103 h 139"/>
                <a:gd name="T54" fmla="*/ 11 w 100"/>
                <a:gd name="T55" fmla="*/ 139 h 139"/>
                <a:gd name="T56" fmla="*/ 89 w 100"/>
                <a:gd name="T57" fmla="*/ 139 h 139"/>
                <a:gd name="T58" fmla="*/ 89 w 100"/>
                <a:gd name="T59" fmla="*/ 103 h 139"/>
                <a:gd name="T60" fmla="*/ 81 w 100"/>
                <a:gd name="T61" fmla="*/ 95 h 1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9"/>
                <a:gd name="T95" fmla="*/ 100 w 100"/>
                <a:gd name="T96" fmla="*/ 139 h 1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9">
                  <a:moveTo>
                    <a:pt x="81" y="95"/>
                  </a:moveTo>
                  <a:lnTo>
                    <a:pt x="88" y="88"/>
                  </a:lnTo>
                  <a:lnTo>
                    <a:pt x="93" y="81"/>
                  </a:lnTo>
                  <a:lnTo>
                    <a:pt x="97" y="72"/>
                  </a:lnTo>
                  <a:lnTo>
                    <a:pt x="99" y="63"/>
                  </a:lnTo>
                  <a:lnTo>
                    <a:pt x="100" y="53"/>
                  </a:lnTo>
                  <a:lnTo>
                    <a:pt x="99" y="43"/>
                  </a:lnTo>
                  <a:lnTo>
                    <a:pt x="96" y="32"/>
                  </a:lnTo>
                  <a:lnTo>
                    <a:pt x="90" y="22"/>
                  </a:lnTo>
                  <a:lnTo>
                    <a:pt x="84" y="14"/>
                  </a:lnTo>
                  <a:lnTo>
                    <a:pt x="75" y="7"/>
                  </a:lnTo>
                  <a:lnTo>
                    <a:pt x="65" y="3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5" y="3"/>
                  </a:lnTo>
                  <a:lnTo>
                    <a:pt x="25" y="7"/>
                  </a:lnTo>
                  <a:lnTo>
                    <a:pt x="17" y="14"/>
                  </a:lnTo>
                  <a:lnTo>
                    <a:pt x="10" y="22"/>
                  </a:lnTo>
                  <a:lnTo>
                    <a:pt x="4" y="32"/>
                  </a:lnTo>
                  <a:lnTo>
                    <a:pt x="1" y="43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3" y="72"/>
                  </a:lnTo>
                  <a:lnTo>
                    <a:pt x="7" y="81"/>
                  </a:lnTo>
                  <a:lnTo>
                    <a:pt x="12" y="88"/>
                  </a:lnTo>
                  <a:lnTo>
                    <a:pt x="19" y="95"/>
                  </a:lnTo>
                  <a:lnTo>
                    <a:pt x="11" y="103"/>
                  </a:lnTo>
                  <a:lnTo>
                    <a:pt x="11" y="139"/>
                  </a:lnTo>
                  <a:lnTo>
                    <a:pt x="89" y="139"/>
                  </a:lnTo>
                  <a:lnTo>
                    <a:pt x="89" y="103"/>
                  </a:lnTo>
                  <a:lnTo>
                    <a:pt x="81" y="95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84" name="Freeform 49"/>
            <p:cNvSpPr>
              <a:spLocks/>
            </p:cNvSpPr>
            <p:nvPr/>
          </p:nvSpPr>
          <p:spPr bwMode="auto">
            <a:xfrm>
              <a:off x="649" y="1377"/>
              <a:ext cx="100" cy="138"/>
            </a:xfrm>
            <a:custGeom>
              <a:avLst/>
              <a:gdLst>
                <a:gd name="T0" fmla="*/ 81 w 100"/>
                <a:gd name="T1" fmla="*/ 94 h 138"/>
                <a:gd name="T2" fmla="*/ 88 w 100"/>
                <a:gd name="T3" fmla="*/ 88 h 138"/>
                <a:gd name="T4" fmla="*/ 93 w 100"/>
                <a:gd name="T5" fmla="*/ 80 h 138"/>
                <a:gd name="T6" fmla="*/ 96 w 100"/>
                <a:gd name="T7" fmla="*/ 72 h 138"/>
                <a:gd name="T8" fmla="*/ 99 w 100"/>
                <a:gd name="T9" fmla="*/ 62 h 138"/>
                <a:gd name="T10" fmla="*/ 100 w 100"/>
                <a:gd name="T11" fmla="*/ 53 h 138"/>
                <a:gd name="T12" fmla="*/ 99 w 100"/>
                <a:gd name="T13" fmla="*/ 42 h 138"/>
                <a:gd name="T14" fmla="*/ 95 w 100"/>
                <a:gd name="T15" fmla="*/ 31 h 138"/>
                <a:gd name="T16" fmla="*/ 91 w 100"/>
                <a:gd name="T17" fmla="*/ 22 h 138"/>
                <a:gd name="T18" fmla="*/ 83 w 100"/>
                <a:gd name="T19" fmla="*/ 13 h 138"/>
                <a:gd name="T20" fmla="*/ 75 w 100"/>
                <a:gd name="T21" fmla="*/ 7 h 138"/>
                <a:gd name="T22" fmla="*/ 65 w 100"/>
                <a:gd name="T23" fmla="*/ 2 h 138"/>
                <a:gd name="T24" fmla="*/ 55 w 100"/>
                <a:gd name="T25" fmla="*/ 0 h 138"/>
                <a:gd name="T26" fmla="*/ 45 w 100"/>
                <a:gd name="T27" fmla="*/ 0 h 138"/>
                <a:gd name="T28" fmla="*/ 34 w 100"/>
                <a:gd name="T29" fmla="*/ 2 h 138"/>
                <a:gd name="T30" fmla="*/ 25 w 100"/>
                <a:gd name="T31" fmla="*/ 7 h 138"/>
                <a:gd name="T32" fmla="*/ 17 w 100"/>
                <a:gd name="T33" fmla="*/ 13 h 138"/>
                <a:gd name="T34" fmla="*/ 9 w 100"/>
                <a:gd name="T35" fmla="*/ 22 h 138"/>
                <a:gd name="T36" fmla="*/ 5 w 100"/>
                <a:gd name="T37" fmla="*/ 31 h 138"/>
                <a:gd name="T38" fmla="*/ 1 w 100"/>
                <a:gd name="T39" fmla="*/ 42 h 138"/>
                <a:gd name="T40" fmla="*/ 0 w 100"/>
                <a:gd name="T41" fmla="*/ 53 h 138"/>
                <a:gd name="T42" fmla="*/ 1 w 100"/>
                <a:gd name="T43" fmla="*/ 62 h 138"/>
                <a:gd name="T44" fmla="*/ 3 w 100"/>
                <a:gd name="T45" fmla="*/ 72 h 138"/>
                <a:gd name="T46" fmla="*/ 7 w 100"/>
                <a:gd name="T47" fmla="*/ 80 h 138"/>
                <a:gd name="T48" fmla="*/ 12 w 100"/>
                <a:gd name="T49" fmla="*/ 88 h 138"/>
                <a:gd name="T50" fmla="*/ 18 w 100"/>
                <a:gd name="T51" fmla="*/ 94 h 138"/>
                <a:gd name="T52" fmla="*/ 11 w 100"/>
                <a:gd name="T53" fmla="*/ 103 h 138"/>
                <a:gd name="T54" fmla="*/ 11 w 100"/>
                <a:gd name="T55" fmla="*/ 138 h 138"/>
                <a:gd name="T56" fmla="*/ 89 w 100"/>
                <a:gd name="T57" fmla="*/ 138 h 138"/>
                <a:gd name="T58" fmla="*/ 89 w 100"/>
                <a:gd name="T59" fmla="*/ 103 h 138"/>
                <a:gd name="T60" fmla="*/ 81 w 100"/>
                <a:gd name="T61" fmla="*/ 94 h 1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8"/>
                <a:gd name="T95" fmla="*/ 100 w 100"/>
                <a:gd name="T96" fmla="*/ 138 h 1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8">
                  <a:moveTo>
                    <a:pt x="81" y="94"/>
                  </a:moveTo>
                  <a:lnTo>
                    <a:pt x="88" y="88"/>
                  </a:lnTo>
                  <a:lnTo>
                    <a:pt x="93" y="80"/>
                  </a:lnTo>
                  <a:lnTo>
                    <a:pt x="96" y="72"/>
                  </a:lnTo>
                  <a:lnTo>
                    <a:pt x="99" y="62"/>
                  </a:lnTo>
                  <a:lnTo>
                    <a:pt x="100" y="53"/>
                  </a:lnTo>
                  <a:lnTo>
                    <a:pt x="99" y="42"/>
                  </a:lnTo>
                  <a:lnTo>
                    <a:pt x="95" y="31"/>
                  </a:lnTo>
                  <a:lnTo>
                    <a:pt x="91" y="22"/>
                  </a:lnTo>
                  <a:lnTo>
                    <a:pt x="83" y="13"/>
                  </a:lnTo>
                  <a:lnTo>
                    <a:pt x="75" y="7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4" y="2"/>
                  </a:lnTo>
                  <a:lnTo>
                    <a:pt x="25" y="7"/>
                  </a:lnTo>
                  <a:lnTo>
                    <a:pt x="17" y="13"/>
                  </a:lnTo>
                  <a:lnTo>
                    <a:pt x="9" y="22"/>
                  </a:lnTo>
                  <a:lnTo>
                    <a:pt x="5" y="31"/>
                  </a:lnTo>
                  <a:lnTo>
                    <a:pt x="1" y="42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3" y="72"/>
                  </a:lnTo>
                  <a:lnTo>
                    <a:pt x="7" y="80"/>
                  </a:lnTo>
                  <a:lnTo>
                    <a:pt x="12" y="88"/>
                  </a:lnTo>
                  <a:lnTo>
                    <a:pt x="18" y="94"/>
                  </a:lnTo>
                  <a:lnTo>
                    <a:pt x="11" y="103"/>
                  </a:lnTo>
                  <a:lnTo>
                    <a:pt x="11" y="138"/>
                  </a:lnTo>
                  <a:lnTo>
                    <a:pt x="89" y="138"/>
                  </a:lnTo>
                  <a:lnTo>
                    <a:pt x="89" y="103"/>
                  </a:lnTo>
                  <a:lnTo>
                    <a:pt x="81" y="94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86" name="Freeform 50"/>
            <p:cNvSpPr>
              <a:spLocks/>
            </p:cNvSpPr>
            <p:nvPr/>
          </p:nvSpPr>
          <p:spPr bwMode="auto">
            <a:xfrm>
              <a:off x="649" y="1377"/>
              <a:ext cx="100" cy="53"/>
            </a:xfrm>
            <a:custGeom>
              <a:avLst/>
              <a:gdLst>
                <a:gd name="T0" fmla="*/ 0 w 100"/>
                <a:gd name="T1" fmla="*/ 53 h 53"/>
                <a:gd name="T2" fmla="*/ 11 w 100"/>
                <a:gd name="T3" fmla="*/ 53 h 53"/>
                <a:gd name="T4" fmla="*/ 22 w 100"/>
                <a:gd name="T5" fmla="*/ 52 h 53"/>
                <a:gd name="T6" fmla="*/ 32 w 100"/>
                <a:gd name="T7" fmla="*/ 51 h 53"/>
                <a:gd name="T8" fmla="*/ 41 w 100"/>
                <a:gd name="T9" fmla="*/ 50 h 53"/>
                <a:gd name="T10" fmla="*/ 49 w 100"/>
                <a:gd name="T11" fmla="*/ 48 h 53"/>
                <a:gd name="T12" fmla="*/ 55 w 100"/>
                <a:gd name="T13" fmla="*/ 46 h 53"/>
                <a:gd name="T14" fmla="*/ 60 w 100"/>
                <a:gd name="T15" fmla="*/ 44 h 53"/>
                <a:gd name="T16" fmla="*/ 63 w 100"/>
                <a:gd name="T17" fmla="*/ 42 h 53"/>
                <a:gd name="T18" fmla="*/ 64 w 100"/>
                <a:gd name="T19" fmla="*/ 40 h 53"/>
                <a:gd name="T20" fmla="*/ 65 w 100"/>
                <a:gd name="T21" fmla="*/ 43 h 53"/>
                <a:gd name="T22" fmla="*/ 68 w 100"/>
                <a:gd name="T23" fmla="*/ 46 h 53"/>
                <a:gd name="T24" fmla="*/ 72 w 100"/>
                <a:gd name="T25" fmla="*/ 48 h 53"/>
                <a:gd name="T26" fmla="*/ 77 w 100"/>
                <a:gd name="T27" fmla="*/ 50 h 53"/>
                <a:gd name="T28" fmla="*/ 85 w 100"/>
                <a:gd name="T29" fmla="*/ 51 h 53"/>
                <a:gd name="T30" fmla="*/ 92 w 100"/>
                <a:gd name="T31" fmla="*/ 53 h 53"/>
                <a:gd name="T32" fmla="*/ 100 w 100"/>
                <a:gd name="T33" fmla="*/ 53 h 53"/>
                <a:gd name="T34" fmla="*/ 100 w 100"/>
                <a:gd name="T35" fmla="*/ 43 h 53"/>
                <a:gd name="T36" fmla="*/ 98 w 100"/>
                <a:gd name="T37" fmla="*/ 33 h 53"/>
                <a:gd name="T38" fmla="*/ 94 w 100"/>
                <a:gd name="T39" fmla="*/ 24 h 53"/>
                <a:gd name="T40" fmla="*/ 88 w 100"/>
                <a:gd name="T41" fmla="*/ 16 h 53"/>
                <a:gd name="T42" fmla="*/ 80 w 100"/>
                <a:gd name="T43" fmla="*/ 9 h 53"/>
                <a:gd name="T44" fmla="*/ 71 w 100"/>
                <a:gd name="T45" fmla="*/ 4 h 53"/>
                <a:gd name="T46" fmla="*/ 61 w 100"/>
                <a:gd name="T47" fmla="*/ 1 h 53"/>
                <a:gd name="T48" fmla="*/ 50 w 100"/>
                <a:gd name="T49" fmla="*/ 0 h 53"/>
                <a:gd name="T50" fmla="*/ 39 w 100"/>
                <a:gd name="T51" fmla="*/ 1 h 53"/>
                <a:gd name="T52" fmla="*/ 29 w 100"/>
                <a:gd name="T53" fmla="*/ 4 h 53"/>
                <a:gd name="T54" fmla="*/ 20 w 100"/>
                <a:gd name="T55" fmla="*/ 9 h 53"/>
                <a:gd name="T56" fmla="*/ 12 w 100"/>
                <a:gd name="T57" fmla="*/ 16 h 53"/>
                <a:gd name="T58" fmla="*/ 6 w 100"/>
                <a:gd name="T59" fmla="*/ 24 h 53"/>
                <a:gd name="T60" fmla="*/ 2 w 100"/>
                <a:gd name="T61" fmla="*/ 33 h 53"/>
                <a:gd name="T62" fmla="*/ 0 w 100"/>
                <a:gd name="T63" fmla="*/ 43 h 53"/>
                <a:gd name="T64" fmla="*/ 0 w 100"/>
                <a:gd name="T65" fmla="*/ 53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53"/>
                <a:gd name="T101" fmla="*/ 100 w 100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53">
                  <a:moveTo>
                    <a:pt x="0" y="53"/>
                  </a:moveTo>
                  <a:lnTo>
                    <a:pt x="11" y="53"/>
                  </a:lnTo>
                  <a:lnTo>
                    <a:pt x="22" y="52"/>
                  </a:lnTo>
                  <a:lnTo>
                    <a:pt x="32" y="51"/>
                  </a:lnTo>
                  <a:lnTo>
                    <a:pt x="41" y="50"/>
                  </a:lnTo>
                  <a:lnTo>
                    <a:pt x="49" y="48"/>
                  </a:lnTo>
                  <a:lnTo>
                    <a:pt x="55" y="46"/>
                  </a:lnTo>
                  <a:lnTo>
                    <a:pt x="60" y="44"/>
                  </a:lnTo>
                  <a:lnTo>
                    <a:pt x="63" y="42"/>
                  </a:lnTo>
                  <a:lnTo>
                    <a:pt x="64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2" y="48"/>
                  </a:lnTo>
                  <a:lnTo>
                    <a:pt x="77" y="50"/>
                  </a:lnTo>
                  <a:lnTo>
                    <a:pt x="85" y="51"/>
                  </a:lnTo>
                  <a:lnTo>
                    <a:pt x="92" y="53"/>
                  </a:lnTo>
                  <a:lnTo>
                    <a:pt x="100" y="53"/>
                  </a:lnTo>
                  <a:lnTo>
                    <a:pt x="100" y="43"/>
                  </a:lnTo>
                  <a:lnTo>
                    <a:pt x="98" y="33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9"/>
                  </a:lnTo>
                  <a:lnTo>
                    <a:pt x="71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39" y="1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2" y="16"/>
                  </a:lnTo>
                  <a:lnTo>
                    <a:pt x="6" y="24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87" name="Freeform 51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88" name="Line 52"/>
            <p:cNvSpPr>
              <a:spLocks noChangeShapeType="1"/>
            </p:cNvSpPr>
            <p:nvPr/>
          </p:nvSpPr>
          <p:spPr bwMode="auto">
            <a:xfrm>
              <a:off x="62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89" name="Line 53"/>
            <p:cNvSpPr>
              <a:spLocks noChangeShapeType="1"/>
            </p:cNvSpPr>
            <p:nvPr/>
          </p:nvSpPr>
          <p:spPr bwMode="auto">
            <a:xfrm flipV="1">
              <a:off x="76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90" name="Freeform 54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</a:path>
              </a:pathLst>
            </a:custGeom>
            <a:solidFill>
              <a:srgbClr val="0000FF">
                <a:alpha val="34901"/>
              </a:srgbClr>
            </a:solidFill>
            <a:ln w="165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>
                <a:solidFill>
                  <a:srgbClr val="000000"/>
                </a:solidFill>
              </a:endParaRPr>
            </a:p>
          </p:txBody>
        </p:sp>
      </p:grpSp>
      <p:sp>
        <p:nvSpPr>
          <p:cNvPr id="29720" name="Rettangolo 90"/>
          <p:cNvSpPr>
            <a:spLocks noChangeArrowheads="1"/>
          </p:cNvSpPr>
          <p:nvPr/>
        </p:nvSpPr>
        <p:spPr bwMode="auto">
          <a:xfrm>
            <a:off x="128588" y="1946275"/>
            <a:ext cx="1254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altLang="it-IT" sz="2000" b="1" dirty="0">
                <a:solidFill>
                  <a:srgbClr val="3333CC"/>
                </a:solidFill>
                <a:latin typeface="Calibri" pitchFamily="34" charset="0"/>
                <a:cs typeface="Arial" charset="0"/>
              </a:rPr>
              <a:t>Informato</a:t>
            </a:r>
          </a:p>
        </p:txBody>
      </p:sp>
      <p:cxnSp>
        <p:nvCxnSpPr>
          <p:cNvPr id="29721" name="Connettore 1 94"/>
          <p:cNvCxnSpPr>
            <a:cxnSpLocks noChangeShapeType="1"/>
          </p:cNvCxnSpPr>
          <p:nvPr/>
        </p:nvCxnSpPr>
        <p:spPr bwMode="auto">
          <a:xfrm flipV="1">
            <a:off x="755650" y="2513013"/>
            <a:ext cx="0" cy="1060450"/>
          </a:xfrm>
          <a:prstGeom prst="line">
            <a:avLst/>
          </a:prstGeom>
          <a:noFill/>
          <a:ln w="12700" cap="rnd" algn="ctr">
            <a:solidFill>
              <a:schemeClr val="tx1"/>
            </a:solidFill>
            <a:prstDash val="sysDot"/>
            <a:round/>
            <a:headEnd/>
            <a:tailEnd type="oval" w="med" len="med"/>
          </a:ln>
        </p:spPr>
      </p:cxnSp>
      <p:sp>
        <p:nvSpPr>
          <p:cNvPr id="29722" name="CasellaDiTesto 95"/>
          <p:cNvSpPr txBox="1">
            <a:spLocks noChangeArrowheads="1"/>
          </p:cNvSpPr>
          <p:nvPr/>
        </p:nvSpPr>
        <p:spPr bwMode="auto">
          <a:xfrm>
            <a:off x="698500" y="2711450"/>
            <a:ext cx="9001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400" i="1">
                <a:solidFill>
                  <a:srgbClr val="000000"/>
                </a:solidFill>
                <a:cs typeface="Arial" charset="0"/>
              </a:rPr>
              <a:t>Controllo</a:t>
            </a:r>
          </a:p>
        </p:txBody>
      </p:sp>
      <p:sp>
        <p:nvSpPr>
          <p:cNvPr id="29723" name="Rettangolo 96"/>
          <p:cNvSpPr>
            <a:spLocks noChangeArrowheads="1"/>
          </p:cNvSpPr>
          <p:nvPr/>
        </p:nvSpPr>
        <p:spPr bwMode="auto">
          <a:xfrm>
            <a:off x="1768475" y="1068388"/>
            <a:ext cx="11988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000" b="1" dirty="0" smtClean="0">
                <a:solidFill>
                  <a:srgbClr val="3333CC"/>
                </a:solidFill>
                <a:latin typeface="Calibri" pitchFamily="34" charset="0"/>
                <a:cs typeface="Arial" charset="0"/>
              </a:rPr>
              <a:t>Coinvolto</a:t>
            </a:r>
            <a:endParaRPr lang="it-IT" altLang="it-IT" sz="160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29724" name="Connettore 1 99"/>
          <p:cNvCxnSpPr>
            <a:cxnSpLocks noChangeShapeType="1"/>
          </p:cNvCxnSpPr>
          <p:nvPr/>
        </p:nvCxnSpPr>
        <p:spPr bwMode="auto">
          <a:xfrm flipV="1">
            <a:off x="2311400" y="1606550"/>
            <a:ext cx="0" cy="1058863"/>
          </a:xfrm>
          <a:prstGeom prst="line">
            <a:avLst/>
          </a:prstGeom>
          <a:noFill/>
          <a:ln w="12700" cap="rnd" algn="ctr">
            <a:solidFill>
              <a:schemeClr val="tx1"/>
            </a:solidFill>
            <a:prstDash val="sysDot"/>
            <a:round/>
            <a:headEnd/>
            <a:tailEnd type="oval" w="med" len="med"/>
          </a:ln>
        </p:spPr>
      </p:cxnSp>
      <p:sp>
        <p:nvSpPr>
          <p:cNvPr id="29725" name="CasellaDiTesto 100"/>
          <p:cNvSpPr txBox="1">
            <a:spLocks noChangeArrowheads="1"/>
          </p:cNvSpPr>
          <p:nvPr/>
        </p:nvSpPr>
        <p:spPr bwMode="auto">
          <a:xfrm>
            <a:off x="2397125" y="1638300"/>
            <a:ext cx="1104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400" i="1">
                <a:solidFill>
                  <a:srgbClr val="000000"/>
                </a:solidFill>
                <a:cs typeface="Arial" charset="0"/>
              </a:rPr>
              <a:t>Decisioni e</a:t>
            </a:r>
          </a:p>
          <a:p>
            <a:r>
              <a:rPr lang="it-IT" altLang="it-IT" sz="1400" i="1">
                <a:solidFill>
                  <a:srgbClr val="000000"/>
                </a:solidFill>
                <a:cs typeface="Arial" charset="0"/>
              </a:rPr>
              <a:t>Valutazioni </a:t>
            </a:r>
          </a:p>
        </p:txBody>
      </p:sp>
      <p:cxnSp>
        <p:nvCxnSpPr>
          <p:cNvPr id="29726" name="Connettore 1 101"/>
          <p:cNvCxnSpPr>
            <a:cxnSpLocks noChangeShapeType="1"/>
          </p:cNvCxnSpPr>
          <p:nvPr/>
        </p:nvCxnSpPr>
        <p:spPr bwMode="auto">
          <a:xfrm>
            <a:off x="5076825" y="3883025"/>
            <a:ext cx="0" cy="1716088"/>
          </a:xfrm>
          <a:prstGeom prst="line">
            <a:avLst/>
          </a:prstGeom>
          <a:noFill/>
          <a:ln w="12700" cap="rnd" algn="ctr">
            <a:solidFill>
              <a:schemeClr val="tx1"/>
            </a:solidFill>
            <a:prstDash val="sysDot"/>
            <a:round/>
            <a:headEnd/>
            <a:tailEnd type="oval" w="med" len="med"/>
          </a:ln>
        </p:spPr>
      </p:cxnSp>
      <p:cxnSp>
        <p:nvCxnSpPr>
          <p:cNvPr id="29727" name="Connettore 1 102"/>
          <p:cNvCxnSpPr>
            <a:cxnSpLocks noChangeShapeType="1"/>
            <a:stCxn id="74" idx="2"/>
          </p:cNvCxnSpPr>
          <p:nvPr/>
        </p:nvCxnSpPr>
        <p:spPr bwMode="auto">
          <a:xfrm>
            <a:off x="7594128" y="2950815"/>
            <a:ext cx="0" cy="1922463"/>
          </a:xfrm>
          <a:prstGeom prst="line">
            <a:avLst/>
          </a:prstGeom>
          <a:noFill/>
          <a:ln w="12700" cap="rnd" algn="ctr">
            <a:solidFill>
              <a:schemeClr val="tx1"/>
            </a:solidFill>
            <a:prstDash val="sysDot"/>
            <a:round/>
            <a:headEnd/>
            <a:tailEnd type="oval" w="med" len="med"/>
          </a:ln>
        </p:spPr>
      </p:cxnSp>
      <p:sp>
        <p:nvSpPr>
          <p:cNvPr id="107" name="Rettangolo 106"/>
          <p:cNvSpPr/>
          <p:nvPr/>
        </p:nvSpPr>
        <p:spPr bwMode="auto">
          <a:xfrm>
            <a:off x="5356225" y="4243388"/>
            <a:ext cx="1528763" cy="393700"/>
          </a:xfrm>
          <a:prstGeom prst="rect">
            <a:avLst/>
          </a:prstGeom>
          <a:solidFill>
            <a:srgbClr val="FFFF66">
              <a:alpha val="88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600">
              <a:solidFill>
                <a:srgbClr val="000000"/>
              </a:solidFill>
            </a:endParaRPr>
          </a:p>
        </p:txBody>
      </p:sp>
      <p:sp>
        <p:nvSpPr>
          <p:cNvPr id="29729" name="CasellaDiTesto 105"/>
          <p:cNvSpPr txBox="1">
            <a:spLocks noChangeArrowheads="1"/>
          </p:cNvSpPr>
          <p:nvPr/>
        </p:nvSpPr>
        <p:spPr bwMode="auto">
          <a:xfrm>
            <a:off x="5356225" y="4295775"/>
            <a:ext cx="14462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1400" b="1" dirty="0">
                <a:solidFill>
                  <a:srgbClr val="22228B"/>
                </a:solidFill>
              </a:rPr>
              <a:t>Contributivo </a:t>
            </a:r>
          </a:p>
        </p:txBody>
      </p: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6651625" y="4195763"/>
            <a:ext cx="492125" cy="487362"/>
            <a:chOff x="583" y="1377"/>
            <a:chExt cx="239" cy="239"/>
          </a:xfrm>
        </p:grpSpPr>
        <p:sp>
          <p:nvSpPr>
            <p:cNvPr id="29738" name="Freeform 47"/>
            <p:cNvSpPr>
              <a:spLocks/>
            </p:cNvSpPr>
            <p:nvPr/>
          </p:nvSpPr>
          <p:spPr bwMode="auto">
            <a:xfrm>
              <a:off x="594" y="1493"/>
              <a:ext cx="228" cy="123"/>
            </a:xfrm>
            <a:custGeom>
              <a:avLst/>
              <a:gdLst>
                <a:gd name="T0" fmla="*/ 45 w 228"/>
                <a:gd name="T1" fmla="*/ 123 h 123"/>
                <a:gd name="T2" fmla="*/ 228 w 228"/>
                <a:gd name="T3" fmla="*/ 123 h 123"/>
                <a:gd name="T4" fmla="*/ 228 w 228"/>
                <a:gd name="T5" fmla="*/ 41 h 123"/>
                <a:gd name="T6" fmla="*/ 220 w 228"/>
                <a:gd name="T7" fmla="*/ 31 h 123"/>
                <a:gd name="T8" fmla="*/ 211 w 228"/>
                <a:gd name="T9" fmla="*/ 21 h 123"/>
                <a:gd name="T10" fmla="*/ 200 w 228"/>
                <a:gd name="T11" fmla="*/ 14 h 123"/>
                <a:gd name="T12" fmla="*/ 189 w 228"/>
                <a:gd name="T13" fmla="*/ 8 h 123"/>
                <a:gd name="T14" fmla="*/ 177 w 228"/>
                <a:gd name="T15" fmla="*/ 4 h 123"/>
                <a:gd name="T16" fmla="*/ 165 w 228"/>
                <a:gd name="T17" fmla="*/ 1 h 123"/>
                <a:gd name="T18" fmla="*/ 152 w 228"/>
                <a:gd name="T19" fmla="*/ 0 h 123"/>
                <a:gd name="T20" fmla="*/ 149 w 228"/>
                <a:gd name="T21" fmla="*/ 9 h 123"/>
                <a:gd name="T22" fmla="*/ 143 w 228"/>
                <a:gd name="T23" fmla="*/ 17 h 123"/>
                <a:gd name="T24" fmla="*/ 136 w 228"/>
                <a:gd name="T25" fmla="*/ 24 h 123"/>
                <a:gd name="T26" fmla="*/ 128 w 228"/>
                <a:gd name="T27" fmla="*/ 28 h 123"/>
                <a:gd name="T28" fmla="*/ 119 w 228"/>
                <a:gd name="T29" fmla="*/ 30 h 123"/>
                <a:gd name="T30" fmla="*/ 109 w 228"/>
                <a:gd name="T31" fmla="*/ 30 h 123"/>
                <a:gd name="T32" fmla="*/ 100 w 228"/>
                <a:gd name="T33" fmla="*/ 28 h 123"/>
                <a:gd name="T34" fmla="*/ 92 w 228"/>
                <a:gd name="T35" fmla="*/ 24 h 123"/>
                <a:gd name="T36" fmla="*/ 85 w 228"/>
                <a:gd name="T37" fmla="*/ 17 h 123"/>
                <a:gd name="T38" fmla="*/ 79 w 228"/>
                <a:gd name="T39" fmla="*/ 9 h 123"/>
                <a:gd name="T40" fmla="*/ 76 w 228"/>
                <a:gd name="T41" fmla="*/ 0 h 123"/>
                <a:gd name="T42" fmla="*/ 63 w 228"/>
                <a:gd name="T43" fmla="*/ 1 h 123"/>
                <a:gd name="T44" fmla="*/ 51 w 228"/>
                <a:gd name="T45" fmla="*/ 4 h 123"/>
                <a:gd name="T46" fmla="*/ 39 w 228"/>
                <a:gd name="T47" fmla="*/ 8 h 123"/>
                <a:gd name="T48" fmla="*/ 28 w 228"/>
                <a:gd name="T49" fmla="*/ 14 h 123"/>
                <a:gd name="T50" fmla="*/ 17 w 228"/>
                <a:gd name="T51" fmla="*/ 21 h 123"/>
                <a:gd name="T52" fmla="*/ 8 w 228"/>
                <a:gd name="T53" fmla="*/ 31 h 123"/>
                <a:gd name="T54" fmla="*/ 0 w 228"/>
                <a:gd name="T55" fmla="*/ 41 h 123"/>
                <a:gd name="T56" fmla="*/ 0 w 228"/>
                <a:gd name="T57" fmla="*/ 123 h 123"/>
                <a:gd name="T58" fmla="*/ 45 w 228"/>
                <a:gd name="T59" fmla="*/ 123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28"/>
                <a:gd name="T91" fmla="*/ 0 h 123"/>
                <a:gd name="T92" fmla="*/ 228 w 22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28" h="123">
                  <a:moveTo>
                    <a:pt x="45" y="123"/>
                  </a:moveTo>
                  <a:lnTo>
                    <a:pt x="228" y="123"/>
                  </a:lnTo>
                  <a:lnTo>
                    <a:pt x="228" y="41"/>
                  </a:lnTo>
                  <a:lnTo>
                    <a:pt x="220" y="31"/>
                  </a:lnTo>
                  <a:lnTo>
                    <a:pt x="211" y="21"/>
                  </a:lnTo>
                  <a:lnTo>
                    <a:pt x="200" y="14"/>
                  </a:lnTo>
                  <a:lnTo>
                    <a:pt x="189" y="8"/>
                  </a:lnTo>
                  <a:lnTo>
                    <a:pt x="177" y="4"/>
                  </a:lnTo>
                  <a:lnTo>
                    <a:pt x="165" y="1"/>
                  </a:lnTo>
                  <a:lnTo>
                    <a:pt x="152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6" y="24"/>
                  </a:lnTo>
                  <a:lnTo>
                    <a:pt x="128" y="28"/>
                  </a:lnTo>
                  <a:lnTo>
                    <a:pt x="119" y="30"/>
                  </a:lnTo>
                  <a:lnTo>
                    <a:pt x="109" y="30"/>
                  </a:lnTo>
                  <a:lnTo>
                    <a:pt x="100" y="28"/>
                  </a:lnTo>
                  <a:lnTo>
                    <a:pt x="92" y="24"/>
                  </a:lnTo>
                  <a:lnTo>
                    <a:pt x="85" y="17"/>
                  </a:lnTo>
                  <a:lnTo>
                    <a:pt x="79" y="9"/>
                  </a:lnTo>
                  <a:lnTo>
                    <a:pt x="76" y="0"/>
                  </a:lnTo>
                  <a:lnTo>
                    <a:pt x="63" y="1"/>
                  </a:lnTo>
                  <a:lnTo>
                    <a:pt x="51" y="4"/>
                  </a:lnTo>
                  <a:lnTo>
                    <a:pt x="39" y="8"/>
                  </a:lnTo>
                  <a:lnTo>
                    <a:pt x="28" y="14"/>
                  </a:lnTo>
                  <a:lnTo>
                    <a:pt x="17" y="21"/>
                  </a:lnTo>
                  <a:lnTo>
                    <a:pt x="8" y="31"/>
                  </a:lnTo>
                  <a:lnTo>
                    <a:pt x="0" y="41"/>
                  </a:lnTo>
                  <a:lnTo>
                    <a:pt x="0" y="123"/>
                  </a:lnTo>
                  <a:lnTo>
                    <a:pt x="45" y="12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739" name="Freeform 48"/>
            <p:cNvSpPr>
              <a:spLocks/>
            </p:cNvSpPr>
            <p:nvPr/>
          </p:nvSpPr>
          <p:spPr bwMode="auto">
            <a:xfrm>
              <a:off x="660" y="1383"/>
              <a:ext cx="100" cy="139"/>
            </a:xfrm>
            <a:custGeom>
              <a:avLst/>
              <a:gdLst>
                <a:gd name="T0" fmla="*/ 81 w 100"/>
                <a:gd name="T1" fmla="*/ 95 h 139"/>
                <a:gd name="T2" fmla="*/ 88 w 100"/>
                <a:gd name="T3" fmla="*/ 88 h 139"/>
                <a:gd name="T4" fmla="*/ 93 w 100"/>
                <a:gd name="T5" fmla="*/ 81 h 139"/>
                <a:gd name="T6" fmla="*/ 97 w 100"/>
                <a:gd name="T7" fmla="*/ 72 h 139"/>
                <a:gd name="T8" fmla="*/ 99 w 100"/>
                <a:gd name="T9" fmla="*/ 63 h 139"/>
                <a:gd name="T10" fmla="*/ 100 w 100"/>
                <a:gd name="T11" fmla="*/ 53 h 139"/>
                <a:gd name="T12" fmla="*/ 99 w 100"/>
                <a:gd name="T13" fmla="*/ 43 h 139"/>
                <a:gd name="T14" fmla="*/ 96 w 100"/>
                <a:gd name="T15" fmla="*/ 32 h 139"/>
                <a:gd name="T16" fmla="*/ 90 w 100"/>
                <a:gd name="T17" fmla="*/ 22 h 139"/>
                <a:gd name="T18" fmla="*/ 84 w 100"/>
                <a:gd name="T19" fmla="*/ 14 h 139"/>
                <a:gd name="T20" fmla="*/ 75 w 100"/>
                <a:gd name="T21" fmla="*/ 7 h 139"/>
                <a:gd name="T22" fmla="*/ 65 w 100"/>
                <a:gd name="T23" fmla="*/ 3 h 139"/>
                <a:gd name="T24" fmla="*/ 55 w 100"/>
                <a:gd name="T25" fmla="*/ 0 h 139"/>
                <a:gd name="T26" fmla="*/ 45 w 100"/>
                <a:gd name="T27" fmla="*/ 0 h 139"/>
                <a:gd name="T28" fmla="*/ 35 w 100"/>
                <a:gd name="T29" fmla="*/ 3 h 139"/>
                <a:gd name="T30" fmla="*/ 25 w 100"/>
                <a:gd name="T31" fmla="*/ 7 h 139"/>
                <a:gd name="T32" fmla="*/ 17 w 100"/>
                <a:gd name="T33" fmla="*/ 14 h 139"/>
                <a:gd name="T34" fmla="*/ 10 w 100"/>
                <a:gd name="T35" fmla="*/ 22 h 139"/>
                <a:gd name="T36" fmla="*/ 4 w 100"/>
                <a:gd name="T37" fmla="*/ 32 h 139"/>
                <a:gd name="T38" fmla="*/ 1 w 100"/>
                <a:gd name="T39" fmla="*/ 43 h 139"/>
                <a:gd name="T40" fmla="*/ 0 w 100"/>
                <a:gd name="T41" fmla="*/ 53 h 139"/>
                <a:gd name="T42" fmla="*/ 1 w 100"/>
                <a:gd name="T43" fmla="*/ 63 h 139"/>
                <a:gd name="T44" fmla="*/ 3 w 100"/>
                <a:gd name="T45" fmla="*/ 72 h 139"/>
                <a:gd name="T46" fmla="*/ 7 w 100"/>
                <a:gd name="T47" fmla="*/ 81 h 139"/>
                <a:gd name="T48" fmla="*/ 12 w 100"/>
                <a:gd name="T49" fmla="*/ 88 h 139"/>
                <a:gd name="T50" fmla="*/ 19 w 100"/>
                <a:gd name="T51" fmla="*/ 95 h 139"/>
                <a:gd name="T52" fmla="*/ 11 w 100"/>
                <a:gd name="T53" fmla="*/ 103 h 139"/>
                <a:gd name="T54" fmla="*/ 11 w 100"/>
                <a:gd name="T55" fmla="*/ 139 h 139"/>
                <a:gd name="T56" fmla="*/ 89 w 100"/>
                <a:gd name="T57" fmla="*/ 139 h 139"/>
                <a:gd name="T58" fmla="*/ 89 w 100"/>
                <a:gd name="T59" fmla="*/ 103 h 139"/>
                <a:gd name="T60" fmla="*/ 81 w 100"/>
                <a:gd name="T61" fmla="*/ 95 h 1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9"/>
                <a:gd name="T95" fmla="*/ 100 w 100"/>
                <a:gd name="T96" fmla="*/ 139 h 1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9">
                  <a:moveTo>
                    <a:pt x="81" y="95"/>
                  </a:moveTo>
                  <a:lnTo>
                    <a:pt x="88" y="88"/>
                  </a:lnTo>
                  <a:lnTo>
                    <a:pt x="93" y="81"/>
                  </a:lnTo>
                  <a:lnTo>
                    <a:pt x="97" y="72"/>
                  </a:lnTo>
                  <a:lnTo>
                    <a:pt x="99" y="63"/>
                  </a:lnTo>
                  <a:lnTo>
                    <a:pt x="100" y="53"/>
                  </a:lnTo>
                  <a:lnTo>
                    <a:pt x="99" y="43"/>
                  </a:lnTo>
                  <a:lnTo>
                    <a:pt x="96" y="32"/>
                  </a:lnTo>
                  <a:lnTo>
                    <a:pt x="90" y="22"/>
                  </a:lnTo>
                  <a:lnTo>
                    <a:pt x="84" y="14"/>
                  </a:lnTo>
                  <a:lnTo>
                    <a:pt x="75" y="7"/>
                  </a:lnTo>
                  <a:lnTo>
                    <a:pt x="65" y="3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5" y="3"/>
                  </a:lnTo>
                  <a:lnTo>
                    <a:pt x="25" y="7"/>
                  </a:lnTo>
                  <a:lnTo>
                    <a:pt x="17" y="14"/>
                  </a:lnTo>
                  <a:lnTo>
                    <a:pt x="10" y="22"/>
                  </a:lnTo>
                  <a:lnTo>
                    <a:pt x="4" y="32"/>
                  </a:lnTo>
                  <a:lnTo>
                    <a:pt x="1" y="43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3" y="72"/>
                  </a:lnTo>
                  <a:lnTo>
                    <a:pt x="7" y="81"/>
                  </a:lnTo>
                  <a:lnTo>
                    <a:pt x="12" y="88"/>
                  </a:lnTo>
                  <a:lnTo>
                    <a:pt x="19" y="95"/>
                  </a:lnTo>
                  <a:lnTo>
                    <a:pt x="11" y="103"/>
                  </a:lnTo>
                  <a:lnTo>
                    <a:pt x="11" y="139"/>
                  </a:lnTo>
                  <a:lnTo>
                    <a:pt x="89" y="139"/>
                  </a:lnTo>
                  <a:lnTo>
                    <a:pt x="89" y="103"/>
                  </a:lnTo>
                  <a:lnTo>
                    <a:pt x="81" y="95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740" name="Freeform 49"/>
            <p:cNvSpPr>
              <a:spLocks/>
            </p:cNvSpPr>
            <p:nvPr/>
          </p:nvSpPr>
          <p:spPr bwMode="auto">
            <a:xfrm>
              <a:off x="649" y="1377"/>
              <a:ext cx="100" cy="138"/>
            </a:xfrm>
            <a:custGeom>
              <a:avLst/>
              <a:gdLst>
                <a:gd name="T0" fmla="*/ 81 w 100"/>
                <a:gd name="T1" fmla="*/ 94 h 138"/>
                <a:gd name="T2" fmla="*/ 88 w 100"/>
                <a:gd name="T3" fmla="*/ 88 h 138"/>
                <a:gd name="T4" fmla="*/ 93 w 100"/>
                <a:gd name="T5" fmla="*/ 80 h 138"/>
                <a:gd name="T6" fmla="*/ 96 w 100"/>
                <a:gd name="T7" fmla="*/ 72 h 138"/>
                <a:gd name="T8" fmla="*/ 99 w 100"/>
                <a:gd name="T9" fmla="*/ 62 h 138"/>
                <a:gd name="T10" fmla="*/ 100 w 100"/>
                <a:gd name="T11" fmla="*/ 53 h 138"/>
                <a:gd name="T12" fmla="*/ 99 w 100"/>
                <a:gd name="T13" fmla="*/ 42 h 138"/>
                <a:gd name="T14" fmla="*/ 95 w 100"/>
                <a:gd name="T15" fmla="*/ 31 h 138"/>
                <a:gd name="T16" fmla="*/ 91 w 100"/>
                <a:gd name="T17" fmla="*/ 22 h 138"/>
                <a:gd name="T18" fmla="*/ 83 w 100"/>
                <a:gd name="T19" fmla="*/ 13 h 138"/>
                <a:gd name="T20" fmla="*/ 75 w 100"/>
                <a:gd name="T21" fmla="*/ 7 h 138"/>
                <a:gd name="T22" fmla="*/ 65 w 100"/>
                <a:gd name="T23" fmla="*/ 2 h 138"/>
                <a:gd name="T24" fmla="*/ 55 w 100"/>
                <a:gd name="T25" fmla="*/ 0 h 138"/>
                <a:gd name="T26" fmla="*/ 45 w 100"/>
                <a:gd name="T27" fmla="*/ 0 h 138"/>
                <a:gd name="T28" fmla="*/ 34 w 100"/>
                <a:gd name="T29" fmla="*/ 2 h 138"/>
                <a:gd name="T30" fmla="*/ 25 w 100"/>
                <a:gd name="T31" fmla="*/ 7 h 138"/>
                <a:gd name="T32" fmla="*/ 17 w 100"/>
                <a:gd name="T33" fmla="*/ 13 h 138"/>
                <a:gd name="T34" fmla="*/ 9 w 100"/>
                <a:gd name="T35" fmla="*/ 22 h 138"/>
                <a:gd name="T36" fmla="*/ 5 w 100"/>
                <a:gd name="T37" fmla="*/ 31 h 138"/>
                <a:gd name="T38" fmla="*/ 1 w 100"/>
                <a:gd name="T39" fmla="*/ 42 h 138"/>
                <a:gd name="T40" fmla="*/ 0 w 100"/>
                <a:gd name="T41" fmla="*/ 53 h 138"/>
                <a:gd name="T42" fmla="*/ 1 w 100"/>
                <a:gd name="T43" fmla="*/ 62 h 138"/>
                <a:gd name="T44" fmla="*/ 3 w 100"/>
                <a:gd name="T45" fmla="*/ 72 h 138"/>
                <a:gd name="T46" fmla="*/ 7 w 100"/>
                <a:gd name="T47" fmla="*/ 80 h 138"/>
                <a:gd name="T48" fmla="*/ 12 w 100"/>
                <a:gd name="T49" fmla="*/ 88 h 138"/>
                <a:gd name="T50" fmla="*/ 18 w 100"/>
                <a:gd name="T51" fmla="*/ 94 h 138"/>
                <a:gd name="T52" fmla="*/ 11 w 100"/>
                <a:gd name="T53" fmla="*/ 103 h 138"/>
                <a:gd name="T54" fmla="*/ 11 w 100"/>
                <a:gd name="T55" fmla="*/ 138 h 138"/>
                <a:gd name="T56" fmla="*/ 89 w 100"/>
                <a:gd name="T57" fmla="*/ 138 h 138"/>
                <a:gd name="T58" fmla="*/ 89 w 100"/>
                <a:gd name="T59" fmla="*/ 103 h 138"/>
                <a:gd name="T60" fmla="*/ 81 w 100"/>
                <a:gd name="T61" fmla="*/ 94 h 1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8"/>
                <a:gd name="T95" fmla="*/ 100 w 100"/>
                <a:gd name="T96" fmla="*/ 138 h 1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8">
                  <a:moveTo>
                    <a:pt x="81" y="94"/>
                  </a:moveTo>
                  <a:lnTo>
                    <a:pt x="88" y="88"/>
                  </a:lnTo>
                  <a:lnTo>
                    <a:pt x="93" y="80"/>
                  </a:lnTo>
                  <a:lnTo>
                    <a:pt x="96" y="72"/>
                  </a:lnTo>
                  <a:lnTo>
                    <a:pt x="99" y="62"/>
                  </a:lnTo>
                  <a:lnTo>
                    <a:pt x="100" y="53"/>
                  </a:lnTo>
                  <a:lnTo>
                    <a:pt x="99" y="42"/>
                  </a:lnTo>
                  <a:lnTo>
                    <a:pt x="95" y="31"/>
                  </a:lnTo>
                  <a:lnTo>
                    <a:pt x="91" y="22"/>
                  </a:lnTo>
                  <a:lnTo>
                    <a:pt x="83" y="13"/>
                  </a:lnTo>
                  <a:lnTo>
                    <a:pt x="75" y="7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4" y="2"/>
                  </a:lnTo>
                  <a:lnTo>
                    <a:pt x="25" y="7"/>
                  </a:lnTo>
                  <a:lnTo>
                    <a:pt x="17" y="13"/>
                  </a:lnTo>
                  <a:lnTo>
                    <a:pt x="9" y="22"/>
                  </a:lnTo>
                  <a:lnTo>
                    <a:pt x="5" y="31"/>
                  </a:lnTo>
                  <a:lnTo>
                    <a:pt x="1" y="42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3" y="72"/>
                  </a:lnTo>
                  <a:lnTo>
                    <a:pt x="7" y="80"/>
                  </a:lnTo>
                  <a:lnTo>
                    <a:pt x="12" y="88"/>
                  </a:lnTo>
                  <a:lnTo>
                    <a:pt x="18" y="94"/>
                  </a:lnTo>
                  <a:lnTo>
                    <a:pt x="11" y="103"/>
                  </a:lnTo>
                  <a:lnTo>
                    <a:pt x="11" y="138"/>
                  </a:lnTo>
                  <a:lnTo>
                    <a:pt x="89" y="138"/>
                  </a:lnTo>
                  <a:lnTo>
                    <a:pt x="89" y="103"/>
                  </a:lnTo>
                  <a:lnTo>
                    <a:pt x="81" y="94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741" name="Freeform 50"/>
            <p:cNvSpPr>
              <a:spLocks/>
            </p:cNvSpPr>
            <p:nvPr/>
          </p:nvSpPr>
          <p:spPr bwMode="auto">
            <a:xfrm>
              <a:off x="649" y="1377"/>
              <a:ext cx="100" cy="53"/>
            </a:xfrm>
            <a:custGeom>
              <a:avLst/>
              <a:gdLst>
                <a:gd name="T0" fmla="*/ 0 w 100"/>
                <a:gd name="T1" fmla="*/ 53 h 53"/>
                <a:gd name="T2" fmla="*/ 11 w 100"/>
                <a:gd name="T3" fmla="*/ 53 h 53"/>
                <a:gd name="T4" fmla="*/ 22 w 100"/>
                <a:gd name="T5" fmla="*/ 52 h 53"/>
                <a:gd name="T6" fmla="*/ 32 w 100"/>
                <a:gd name="T7" fmla="*/ 51 h 53"/>
                <a:gd name="T8" fmla="*/ 41 w 100"/>
                <a:gd name="T9" fmla="*/ 50 h 53"/>
                <a:gd name="T10" fmla="*/ 49 w 100"/>
                <a:gd name="T11" fmla="*/ 48 h 53"/>
                <a:gd name="T12" fmla="*/ 55 w 100"/>
                <a:gd name="T13" fmla="*/ 46 h 53"/>
                <a:gd name="T14" fmla="*/ 60 w 100"/>
                <a:gd name="T15" fmla="*/ 44 h 53"/>
                <a:gd name="T16" fmla="*/ 63 w 100"/>
                <a:gd name="T17" fmla="*/ 42 h 53"/>
                <a:gd name="T18" fmla="*/ 64 w 100"/>
                <a:gd name="T19" fmla="*/ 40 h 53"/>
                <a:gd name="T20" fmla="*/ 65 w 100"/>
                <a:gd name="T21" fmla="*/ 43 h 53"/>
                <a:gd name="T22" fmla="*/ 68 w 100"/>
                <a:gd name="T23" fmla="*/ 46 h 53"/>
                <a:gd name="T24" fmla="*/ 72 w 100"/>
                <a:gd name="T25" fmla="*/ 48 h 53"/>
                <a:gd name="T26" fmla="*/ 77 w 100"/>
                <a:gd name="T27" fmla="*/ 50 h 53"/>
                <a:gd name="T28" fmla="*/ 85 w 100"/>
                <a:gd name="T29" fmla="*/ 51 h 53"/>
                <a:gd name="T30" fmla="*/ 92 w 100"/>
                <a:gd name="T31" fmla="*/ 53 h 53"/>
                <a:gd name="T32" fmla="*/ 100 w 100"/>
                <a:gd name="T33" fmla="*/ 53 h 53"/>
                <a:gd name="T34" fmla="*/ 100 w 100"/>
                <a:gd name="T35" fmla="*/ 43 h 53"/>
                <a:gd name="T36" fmla="*/ 98 w 100"/>
                <a:gd name="T37" fmla="*/ 33 h 53"/>
                <a:gd name="T38" fmla="*/ 94 w 100"/>
                <a:gd name="T39" fmla="*/ 24 h 53"/>
                <a:gd name="T40" fmla="*/ 88 w 100"/>
                <a:gd name="T41" fmla="*/ 16 h 53"/>
                <a:gd name="T42" fmla="*/ 80 w 100"/>
                <a:gd name="T43" fmla="*/ 9 h 53"/>
                <a:gd name="T44" fmla="*/ 71 w 100"/>
                <a:gd name="T45" fmla="*/ 4 h 53"/>
                <a:gd name="T46" fmla="*/ 61 w 100"/>
                <a:gd name="T47" fmla="*/ 1 h 53"/>
                <a:gd name="T48" fmla="*/ 50 w 100"/>
                <a:gd name="T49" fmla="*/ 0 h 53"/>
                <a:gd name="T50" fmla="*/ 39 w 100"/>
                <a:gd name="T51" fmla="*/ 1 h 53"/>
                <a:gd name="T52" fmla="*/ 29 w 100"/>
                <a:gd name="T53" fmla="*/ 4 h 53"/>
                <a:gd name="T54" fmla="*/ 20 w 100"/>
                <a:gd name="T55" fmla="*/ 9 h 53"/>
                <a:gd name="T56" fmla="*/ 12 w 100"/>
                <a:gd name="T57" fmla="*/ 16 h 53"/>
                <a:gd name="T58" fmla="*/ 6 w 100"/>
                <a:gd name="T59" fmla="*/ 24 h 53"/>
                <a:gd name="T60" fmla="*/ 2 w 100"/>
                <a:gd name="T61" fmla="*/ 33 h 53"/>
                <a:gd name="T62" fmla="*/ 0 w 100"/>
                <a:gd name="T63" fmla="*/ 43 h 53"/>
                <a:gd name="T64" fmla="*/ 0 w 100"/>
                <a:gd name="T65" fmla="*/ 53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53"/>
                <a:gd name="T101" fmla="*/ 100 w 100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53">
                  <a:moveTo>
                    <a:pt x="0" y="53"/>
                  </a:moveTo>
                  <a:lnTo>
                    <a:pt x="11" y="53"/>
                  </a:lnTo>
                  <a:lnTo>
                    <a:pt x="22" y="52"/>
                  </a:lnTo>
                  <a:lnTo>
                    <a:pt x="32" y="51"/>
                  </a:lnTo>
                  <a:lnTo>
                    <a:pt x="41" y="50"/>
                  </a:lnTo>
                  <a:lnTo>
                    <a:pt x="49" y="48"/>
                  </a:lnTo>
                  <a:lnTo>
                    <a:pt x="55" y="46"/>
                  </a:lnTo>
                  <a:lnTo>
                    <a:pt x="60" y="44"/>
                  </a:lnTo>
                  <a:lnTo>
                    <a:pt x="63" y="42"/>
                  </a:lnTo>
                  <a:lnTo>
                    <a:pt x="64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2" y="48"/>
                  </a:lnTo>
                  <a:lnTo>
                    <a:pt x="77" y="50"/>
                  </a:lnTo>
                  <a:lnTo>
                    <a:pt x="85" y="51"/>
                  </a:lnTo>
                  <a:lnTo>
                    <a:pt x="92" y="53"/>
                  </a:lnTo>
                  <a:lnTo>
                    <a:pt x="100" y="53"/>
                  </a:lnTo>
                  <a:lnTo>
                    <a:pt x="100" y="43"/>
                  </a:lnTo>
                  <a:lnTo>
                    <a:pt x="98" y="33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9"/>
                  </a:lnTo>
                  <a:lnTo>
                    <a:pt x="71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39" y="1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2" y="16"/>
                  </a:lnTo>
                  <a:lnTo>
                    <a:pt x="6" y="24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742" name="Freeform 51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743" name="Line 52"/>
            <p:cNvSpPr>
              <a:spLocks noChangeShapeType="1"/>
            </p:cNvSpPr>
            <p:nvPr/>
          </p:nvSpPr>
          <p:spPr bwMode="auto">
            <a:xfrm>
              <a:off x="62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744" name="Line 53"/>
            <p:cNvSpPr>
              <a:spLocks noChangeShapeType="1"/>
            </p:cNvSpPr>
            <p:nvPr/>
          </p:nvSpPr>
          <p:spPr bwMode="auto">
            <a:xfrm flipV="1">
              <a:off x="769" y="1566"/>
              <a:ext cx="1" cy="43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745" name="Freeform 54"/>
            <p:cNvSpPr>
              <a:spLocks/>
            </p:cNvSpPr>
            <p:nvPr/>
          </p:nvSpPr>
          <p:spPr bwMode="auto">
            <a:xfrm>
              <a:off x="583" y="1480"/>
              <a:ext cx="232" cy="129"/>
            </a:xfrm>
            <a:custGeom>
              <a:avLst/>
              <a:gdLst>
                <a:gd name="T0" fmla="*/ 38 w 232"/>
                <a:gd name="T1" fmla="*/ 129 h 129"/>
                <a:gd name="T2" fmla="*/ 232 w 232"/>
                <a:gd name="T3" fmla="*/ 129 h 129"/>
                <a:gd name="T4" fmla="*/ 232 w 232"/>
                <a:gd name="T5" fmla="*/ 43 h 129"/>
                <a:gd name="T6" fmla="*/ 224 w 232"/>
                <a:gd name="T7" fmla="*/ 32 h 129"/>
                <a:gd name="T8" fmla="*/ 214 w 232"/>
                <a:gd name="T9" fmla="*/ 23 h 129"/>
                <a:gd name="T10" fmla="*/ 204 w 232"/>
                <a:gd name="T11" fmla="*/ 15 h 129"/>
                <a:gd name="T12" fmla="*/ 192 w 232"/>
                <a:gd name="T13" fmla="*/ 8 h 129"/>
                <a:gd name="T14" fmla="*/ 180 w 232"/>
                <a:gd name="T15" fmla="*/ 4 h 129"/>
                <a:gd name="T16" fmla="*/ 167 w 232"/>
                <a:gd name="T17" fmla="*/ 1 h 129"/>
                <a:gd name="T18" fmla="*/ 155 w 232"/>
                <a:gd name="T19" fmla="*/ 0 h 129"/>
                <a:gd name="T20" fmla="*/ 151 w 232"/>
                <a:gd name="T21" fmla="*/ 9 h 129"/>
                <a:gd name="T22" fmla="*/ 146 w 232"/>
                <a:gd name="T23" fmla="*/ 17 h 129"/>
                <a:gd name="T24" fmla="*/ 140 w 232"/>
                <a:gd name="T25" fmla="*/ 23 h 129"/>
                <a:gd name="T26" fmla="*/ 133 w 232"/>
                <a:gd name="T27" fmla="*/ 28 h 129"/>
                <a:gd name="T28" fmla="*/ 124 w 232"/>
                <a:gd name="T29" fmla="*/ 31 h 129"/>
                <a:gd name="T30" fmla="*/ 116 w 232"/>
                <a:gd name="T31" fmla="*/ 33 h 129"/>
                <a:gd name="T32" fmla="*/ 108 w 232"/>
                <a:gd name="T33" fmla="*/ 31 h 129"/>
                <a:gd name="T34" fmla="*/ 99 w 232"/>
                <a:gd name="T35" fmla="*/ 28 h 129"/>
                <a:gd name="T36" fmla="*/ 91 w 232"/>
                <a:gd name="T37" fmla="*/ 23 h 129"/>
                <a:gd name="T38" fmla="*/ 86 w 232"/>
                <a:gd name="T39" fmla="*/ 17 h 129"/>
                <a:gd name="T40" fmla="*/ 81 w 232"/>
                <a:gd name="T41" fmla="*/ 9 h 129"/>
                <a:gd name="T42" fmla="*/ 77 w 232"/>
                <a:gd name="T43" fmla="*/ 0 h 129"/>
                <a:gd name="T44" fmla="*/ 65 w 232"/>
                <a:gd name="T45" fmla="*/ 1 h 129"/>
                <a:gd name="T46" fmla="*/ 52 w 232"/>
                <a:gd name="T47" fmla="*/ 4 h 129"/>
                <a:gd name="T48" fmla="*/ 40 w 232"/>
                <a:gd name="T49" fmla="*/ 8 h 129"/>
                <a:gd name="T50" fmla="*/ 28 w 232"/>
                <a:gd name="T51" fmla="*/ 15 h 129"/>
                <a:gd name="T52" fmla="*/ 17 w 232"/>
                <a:gd name="T53" fmla="*/ 23 h 129"/>
                <a:gd name="T54" fmla="*/ 8 w 232"/>
                <a:gd name="T55" fmla="*/ 32 h 129"/>
                <a:gd name="T56" fmla="*/ 0 w 232"/>
                <a:gd name="T57" fmla="*/ 43 h 129"/>
                <a:gd name="T58" fmla="*/ 0 w 232"/>
                <a:gd name="T59" fmla="*/ 129 h 129"/>
                <a:gd name="T60" fmla="*/ 38 w 232"/>
                <a:gd name="T61" fmla="*/ 12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</a:path>
              </a:pathLst>
            </a:custGeom>
            <a:solidFill>
              <a:srgbClr val="0000FF">
                <a:alpha val="34901"/>
              </a:srgbClr>
            </a:solidFill>
            <a:ln w="165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9731" name="Rettangolo 108"/>
          <p:cNvSpPr>
            <a:spLocks noChangeArrowheads="1"/>
          </p:cNvSpPr>
          <p:nvPr/>
        </p:nvSpPr>
        <p:spPr bwMode="auto">
          <a:xfrm>
            <a:off x="5075640" y="5246688"/>
            <a:ext cx="160415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altLang="it-IT" sz="2000" b="1" dirty="0" smtClean="0">
                <a:solidFill>
                  <a:srgbClr val="3333CC"/>
                </a:solidFill>
                <a:latin typeface="Calibri" pitchFamily="34" charset="0"/>
                <a:cs typeface="Arial" charset="0"/>
              </a:rPr>
              <a:t>Collaborativo</a:t>
            </a:r>
            <a:endParaRPr lang="it-IT" altLang="it-IT" sz="2000" b="1" dirty="0">
              <a:solidFill>
                <a:srgbClr val="3333CC"/>
              </a:solidFill>
              <a:latin typeface="Calibri" pitchFamily="34" charset="0"/>
              <a:cs typeface="Arial" charset="0"/>
            </a:endParaRPr>
          </a:p>
          <a:p>
            <a:pPr algn="ctr"/>
            <a:r>
              <a:rPr lang="it-IT" altLang="it-IT" sz="2000" b="1" dirty="0" smtClean="0">
                <a:solidFill>
                  <a:srgbClr val="3333CC"/>
                </a:solidFill>
                <a:latin typeface="Calibri" pitchFamily="34" charset="0"/>
                <a:cs typeface="Arial" charset="0"/>
              </a:rPr>
              <a:t>Sincronizzato</a:t>
            </a:r>
            <a:endParaRPr lang="it-IT" altLang="it-IT" sz="2000" b="1" dirty="0">
              <a:solidFill>
                <a:srgbClr val="3333CC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9732" name="Rettangolo 109"/>
          <p:cNvSpPr>
            <a:spLocks noChangeArrowheads="1"/>
          </p:cNvSpPr>
          <p:nvPr/>
        </p:nvSpPr>
        <p:spPr bwMode="auto">
          <a:xfrm>
            <a:off x="7276529" y="4324350"/>
            <a:ext cx="18319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000" b="1" dirty="0" smtClean="0">
                <a:solidFill>
                  <a:srgbClr val="3333CC"/>
                </a:solidFill>
                <a:latin typeface="Calibri" pitchFamily="34" charset="0"/>
                <a:cs typeface="Arial" charset="0"/>
              </a:rPr>
              <a:t>Costruttivo per </a:t>
            </a:r>
            <a:r>
              <a:rPr lang="it-IT" altLang="it-IT" sz="2000" b="1" dirty="0">
                <a:solidFill>
                  <a:srgbClr val="3333CC"/>
                </a:solidFill>
                <a:latin typeface="Calibri" pitchFamily="34" charset="0"/>
                <a:cs typeface="Arial" charset="0"/>
              </a:rPr>
              <a:t>Contenuti</a:t>
            </a:r>
          </a:p>
          <a:p>
            <a:pPr algn="ctr"/>
            <a:r>
              <a:rPr lang="it-IT" altLang="it-IT" sz="2000" b="1" dirty="0">
                <a:solidFill>
                  <a:srgbClr val="3333CC"/>
                </a:solidFill>
                <a:latin typeface="Calibri" pitchFamily="34" charset="0"/>
                <a:cs typeface="Arial" charset="0"/>
              </a:rPr>
              <a:t>&amp; Eventi</a:t>
            </a:r>
          </a:p>
          <a:p>
            <a:pPr algn="ctr"/>
            <a:endParaRPr lang="it-IT" altLang="it-IT" sz="700" b="1" dirty="0">
              <a:solidFill>
                <a:srgbClr val="3333CC"/>
              </a:solidFill>
              <a:latin typeface="Calibri" pitchFamily="34" charset="0"/>
              <a:cs typeface="Arial" charset="0"/>
            </a:endParaRPr>
          </a:p>
          <a:p>
            <a:pPr algn="ctr"/>
            <a:r>
              <a:rPr lang="it-IT" altLang="it-IT" sz="2000" b="1" dirty="0" smtClean="0">
                <a:solidFill>
                  <a:srgbClr val="3333CC"/>
                </a:solidFill>
                <a:latin typeface="Calibri" pitchFamily="34" charset="0"/>
                <a:cs typeface="Arial" charset="0"/>
              </a:rPr>
              <a:t>Controllore</a:t>
            </a:r>
            <a:endParaRPr lang="it-IT" altLang="it-IT" sz="2000" b="1" dirty="0">
              <a:solidFill>
                <a:srgbClr val="3333CC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9733" name="CasellaDiTesto 60"/>
          <p:cNvSpPr txBox="1">
            <a:spLocks noChangeArrowheads="1"/>
          </p:cNvSpPr>
          <p:nvPr/>
        </p:nvSpPr>
        <p:spPr bwMode="auto">
          <a:xfrm>
            <a:off x="4393624" y="2276872"/>
            <a:ext cx="2258001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it-IT" altLang="it-IT" sz="16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r>
              <a:rPr lang="it-IT" altLang="it-IT" sz="14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Gruppi di lavoro </a:t>
            </a:r>
            <a:r>
              <a:rPr lang="it-IT" altLang="it-IT" sz="14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tematici</a:t>
            </a:r>
            <a:endParaRPr lang="it-IT" altLang="it-IT" sz="14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r>
              <a:rPr lang="it-IT" altLang="it-IT" sz="14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Condivisioni </a:t>
            </a:r>
            <a:r>
              <a:rPr lang="it-IT" altLang="it-IT" sz="14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estese</a:t>
            </a:r>
          </a:p>
          <a:p>
            <a:r>
              <a:rPr lang="it-IT" altLang="it-IT" sz="14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Valutazioni </a:t>
            </a:r>
          </a:p>
          <a:p>
            <a:r>
              <a:rPr lang="it-IT" altLang="it-IT" sz="14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Consolidamento  &amp; Contaminazione delle </a:t>
            </a:r>
            <a:r>
              <a:rPr lang="it-IT" altLang="it-IT" sz="14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Idee</a:t>
            </a:r>
            <a:endParaRPr lang="it-IT" altLang="it-IT" sz="16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9734" name="CasellaDiTesto 111"/>
          <p:cNvSpPr txBox="1">
            <a:spLocks noChangeArrowheads="1"/>
          </p:cNvSpPr>
          <p:nvPr/>
        </p:nvSpPr>
        <p:spPr bwMode="auto">
          <a:xfrm>
            <a:off x="2987675" y="3741738"/>
            <a:ext cx="1098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1200">
                <a:solidFill>
                  <a:srgbClr val="A6A6A6"/>
                </a:solidFill>
              </a:rPr>
              <a:t>Needs Statistics Background</a:t>
            </a:r>
          </a:p>
        </p:txBody>
      </p:sp>
      <p:sp>
        <p:nvSpPr>
          <p:cNvPr id="29735" name="CasellaDiTesto 115"/>
          <p:cNvSpPr txBox="1">
            <a:spLocks noChangeArrowheads="1"/>
          </p:cNvSpPr>
          <p:nvPr/>
        </p:nvSpPr>
        <p:spPr bwMode="auto">
          <a:xfrm>
            <a:off x="6175375" y="5876925"/>
            <a:ext cx="21574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600" i="1">
                <a:solidFill>
                  <a:srgbClr val="000000"/>
                </a:solidFill>
                <a:cs typeface="Arial" charset="0"/>
              </a:rPr>
              <a:t>Processi e retroazioni</a:t>
            </a:r>
          </a:p>
        </p:txBody>
      </p:sp>
      <p:sp>
        <p:nvSpPr>
          <p:cNvPr id="76" name="CasellaDiTesto 75"/>
          <p:cNvSpPr txBox="1"/>
          <p:nvPr/>
        </p:nvSpPr>
        <p:spPr>
          <a:xfrm>
            <a:off x="6291263" y="6381750"/>
            <a:ext cx="199766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Crespellani </a:t>
            </a:r>
            <a:r>
              <a:rPr lang="it-IT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737" name="CasellaDiTesto 74"/>
          <p:cNvSpPr txBox="1">
            <a:spLocks noChangeArrowheads="1"/>
          </p:cNvSpPr>
          <p:nvPr/>
        </p:nvSpPr>
        <p:spPr bwMode="auto">
          <a:xfrm>
            <a:off x="115888" y="484188"/>
            <a:ext cx="89630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/>
              <a:t>E di conseguenza come il cittadino, come soggetto senza cariche politiche,  progressivamente partecipa alla vita politica </a:t>
            </a:r>
          </a:p>
        </p:txBody>
      </p:sp>
      <p:sp>
        <p:nvSpPr>
          <p:cNvPr id="77" name="CasellaDiTesto 76"/>
          <p:cNvSpPr txBox="1"/>
          <p:nvPr/>
        </p:nvSpPr>
        <p:spPr>
          <a:xfrm>
            <a:off x="6426804" y="6623774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ttangolo 159"/>
          <p:cNvSpPr/>
          <p:nvPr/>
        </p:nvSpPr>
        <p:spPr bwMode="auto">
          <a:xfrm>
            <a:off x="181992" y="1052736"/>
            <a:ext cx="2961258" cy="2198687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Triangolo isoscele 46"/>
          <p:cNvSpPr/>
          <p:nvPr/>
        </p:nvSpPr>
        <p:spPr bwMode="auto">
          <a:xfrm rot="21230023">
            <a:off x="960089" y="966897"/>
            <a:ext cx="7702516" cy="3354270"/>
          </a:xfrm>
          <a:prstGeom prst="triangl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13" name="Rettangolo 12"/>
          <p:cNvSpPr/>
          <p:nvPr/>
        </p:nvSpPr>
        <p:spPr bwMode="auto">
          <a:xfrm>
            <a:off x="7116771" y="2546901"/>
            <a:ext cx="1943100" cy="3433762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pic>
        <p:nvPicPr>
          <p:cNvPr id="32772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363" y="5609156"/>
            <a:ext cx="8550275" cy="483669"/>
          </a:xfrm>
          <a:prstGeom prst="rect">
            <a:avLst/>
          </a:prstGeom>
          <a:noFill/>
          <a:ln w="12700" cap="rnd">
            <a:noFill/>
            <a:prstDash val="sysDot"/>
            <a:miter lim="800000"/>
            <a:headEnd/>
            <a:tailEnd/>
          </a:ln>
        </p:spPr>
      </p:pic>
      <p:sp>
        <p:nvSpPr>
          <p:cNvPr id="28" name="Rettangolo 27"/>
          <p:cNvSpPr/>
          <p:nvPr/>
        </p:nvSpPr>
        <p:spPr bwMode="auto">
          <a:xfrm>
            <a:off x="3203848" y="2546902"/>
            <a:ext cx="3822427" cy="2702962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26" name="Rettangolo 25"/>
          <p:cNvSpPr/>
          <p:nvPr/>
        </p:nvSpPr>
        <p:spPr bwMode="auto">
          <a:xfrm>
            <a:off x="254000" y="3408363"/>
            <a:ext cx="2665413" cy="2268537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27" name="Rettangolo 26"/>
          <p:cNvSpPr/>
          <p:nvPr/>
        </p:nvSpPr>
        <p:spPr bwMode="auto">
          <a:xfrm>
            <a:off x="3059832" y="3068960"/>
            <a:ext cx="2233923" cy="2553965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32776" name="CasellaDiTesto 7"/>
          <p:cNvSpPr txBox="1">
            <a:spLocks noChangeArrowheads="1"/>
          </p:cNvSpPr>
          <p:nvPr/>
        </p:nvSpPr>
        <p:spPr bwMode="auto">
          <a:xfrm>
            <a:off x="578196" y="158726"/>
            <a:ext cx="6442076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400" b="1"/>
              <a:t>Biodiversità e granularità nella democrazia</a:t>
            </a:r>
          </a:p>
        </p:txBody>
      </p:sp>
      <p:pic>
        <p:nvPicPr>
          <p:cNvPr id="29287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3124" y="3348038"/>
            <a:ext cx="1462088" cy="153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bg1">
                    <a:alpha val="80000"/>
                  </a:schemeClr>
                </a:solidFill>
              </a14:hiddenFill>
            </a:ext>
            <a:ext uri="{91240B29-F687-4F45-9708-019B960494DF}">
              <a14:hiddenLine xmlns="" xmlns:a14="http://schemas.microsoft.com/office/drawing/2010/main" w="12700" cap="rnd" cmpd="sng">
                <a:solidFill>
                  <a:schemeClr val="tx1"/>
                </a:solidFill>
                <a:prstDash val="sysDot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29287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6601" y="4364907"/>
            <a:ext cx="1572766" cy="112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bg1">
                    <a:alpha val="80000"/>
                  </a:schemeClr>
                </a:solidFill>
              </a14:hiddenFill>
            </a:ext>
            <a:ext uri="{91240B29-F687-4F45-9708-019B960494DF}">
              <a14:hiddenLine xmlns="" xmlns:a14="http://schemas.microsoft.com/office/drawing/2010/main" w="12700" cap="rnd" cmpd="sng">
                <a:solidFill>
                  <a:schemeClr val="tx1"/>
                </a:solidFill>
                <a:prstDash val="sysDot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0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76297" y="3251423"/>
            <a:ext cx="1135063" cy="1416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bg1">
                    <a:alpha val="80000"/>
                  </a:schemeClr>
                </a:solidFill>
              </a14:hiddenFill>
            </a:ext>
            <a:ext uri="{91240B29-F687-4F45-9708-019B960494DF}">
              <a14:hiddenLine xmlns="" xmlns:a14="http://schemas.microsoft.com/office/drawing/2010/main" w="12700" cap="rnd" cmpd="sng">
                <a:solidFill>
                  <a:schemeClr val="tx1"/>
                </a:solidFill>
                <a:prstDash val="sysDot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6" cstate="print"/>
          <a:srcRect/>
          <a:stretch/>
        </p:blipFill>
        <p:spPr bwMode="auto">
          <a:xfrm>
            <a:off x="3875088" y="836613"/>
            <a:ext cx="1935162" cy="1146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bg1">
                    <a:alpha val="80000"/>
                  </a:schemeClr>
                </a:solidFill>
              </a14:hiddenFill>
            </a:ext>
            <a:ext uri="{91240B29-F687-4F45-9708-019B960494DF}">
              <a14:hiddenLine xmlns="" xmlns:a14="http://schemas.microsoft.com/office/drawing/2010/main" w="12700" cap="rnd" cmpd="sng">
                <a:solidFill>
                  <a:schemeClr val="tx1"/>
                </a:solidFill>
                <a:prstDash val="sysDot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32783" name="Rettangolo 31"/>
          <p:cNvSpPr>
            <a:spLocks noChangeArrowheads="1"/>
          </p:cNvSpPr>
          <p:nvPr/>
        </p:nvSpPr>
        <p:spPr bwMode="auto">
          <a:xfrm>
            <a:off x="395536" y="3481844"/>
            <a:ext cx="2671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sz="2800" b="1" dirty="0" smtClean="0"/>
              <a:t>istituzionale </a:t>
            </a:r>
            <a:endParaRPr lang="it-IT" altLang="it-IT" sz="2800" b="1" dirty="0"/>
          </a:p>
        </p:txBody>
      </p:sp>
      <p:sp>
        <p:nvSpPr>
          <p:cNvPr id="32784" name="Rettangolo 32"/>
          <p:cNvSpPr>
            <a:spLocks noChangeArrowheads="1"/>
          </p:cNvSpPr>
          <p:nvPr/>
        </p:nvSpPr>
        <p:spPr bwMode="auto">
          <a:xfrm>
            <a:off x="7128792" y="2546901"/>
            <a:ext cx="21237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sz="2800" b="1" dirty="0"/>
              <a:t>individuale</a:t>
            </a:r>
          </a:p>
        </p:txBody>
      </p:sp>
      <p:sp>
        <p:nvSpPr>
          <p:cNvPr id="32785" name="Rettangolo 33"/>
          <p:cNvSpPr>
            <a:spLocks noChangeArrowheads="1"/>
          </p:cNvSpPr>
          <p:nvPr/>
        </p:nvSpPr>
        <p:spPr bwMode="auto">
          <a:xfrm>
            <a:off x="4092984" y="2564904"/>
            <a:ext cx="2927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sz="2800" b="1" dirty="0" smtClean="0"/>
              <a:t>corpi intermedi</a:t>
            </a:r>
            <a:endParaRPr lang="it-IT" altLang="it-IT" sz="2800" b="1" dirty="0"/>
          </a:p>
        </p:txBody>
      </p:sp>
      <p:sp>
        <p:nvSpPr>
          <p:cNvPr id="32786" name="Rettangolo 34"/>
          <p:cNvSpPr>
            <a:spLocks noChangeArrowheads="1"/>
          </p:cNvSpPr>
          <p:nvPr/>
        </p:nvSpPr>
        <p:spPr bwMode="auto">
          <a:xfrm>
            <a:off x="5596607" y="5661248"/>
            <a:ext cx="23597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sz="2400" b="1" dirty="0"/>
              <a:t>partecipativa</a:t>
            </a:r>
          </a:p>
        </p:txBody>
      </p:sp>
      <p:pic>
        <p:nvPicPr>
          <p:cNvPr id="32787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" y="4160838"/>
            <a:ext cx="2506663" cy="1404937"/>
          </a:xfrm>
          <a:prstGeom prst="rect">
            <a:avLst/>
          </a:prstGeom>
          <a:noFill/>
          <a:ln w="12700" cap="rnd">
            <a:noFill/>
            <a:prstDash val="sysDot"/>
            <a:miter lim="800000"/>
            <a:headEnd/>
            <a:tailEnd/>
          </a:ln>
        </p:spPr>
      </p:pic>
      <p:grpSp>
        <p:nvGrpSpPr>
          <p:cNvPr id="2" name="Gruppo 53"/>
          <p:cNvGrpSpPr>
            <a:grpSpLocks/>
          </p:cNvGrpSpPr>
          <p:nvPr/>
        </p:nvGrpSpPr>
        <p:grpSpPr bwMode="auto">
          <a:xfrm>
            <a:off x="7491537" y="4797152"/>
            <a:ext cx="896937" cy="831850"/>
            <a:chOff x="7643367" y="4914196"/>
            <a:chExt cx="897199" cy="831291"/>
          </a:xfrm>
        </p:grpSpPr>
        <p:sp>
          <p:nvSpPr>
            <p:cNvPr id="38" name="Ovale 37"/>
            <p:cNvSpPr/>
            <p:nvPr/>
          </p:nvSpPr>
          <p:spPr bwMode="auto">
            <a:xfrm rot="2440168">
              <a:off x="7643367" y="5066494"/>
              <a:ext cx="69870" cy="6980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5" name="Ovale 54"/>
            <p:cNvSpPr/>
            <p:nvPr/>
          </p:nvSpPr>
          <p:spPr bwMode="auto">
            <a:xfrm rot="2440168">
              <a:off x="7795812" y="5218791"/>
              <a:ext cx="69870" cy="6980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6" name="Ovale 55"/>
            <p:cNvSpPr/>
            <p:nvPr/>
          </p:nvSpPr>
          <p:spPr bwMode="auto">
            <a:xfrm rot="3000000">
              <a:off x="7948290" y="5371055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7" name="Ovale 56"/>
            <p:cNvSpPr/>
            <p:nvPr/>
          </p:nvSpPr>
          <p:spPr bwMode="auto">
            <a:xfrm rot="3000000">
              <a:off x="8010220" y="5191789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8" name="Ovale 57"/>
            <p:cNvSpPr/>
            <p:nvPr/>
          </p:nvSpPr>
          <p:spPr bwMode="auto">
            <a:xfrm rot="2440168">
              <a:off x="7832334" y="5136297"/>
              <a:ext cx="69870" cy="6980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59" name="Ovale 58"/>
            <p:cNvSpPr/>
            <p:nvPr/>
          </p:nvSpPr>
          <p:spPr bwMode="auto">
            <a:xfrm rot="2440168">
              <a:off x="7656071" y="5261625"/>
              <a:ext cx="69870" cy="6980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0" name="Ovale 59"/>
            <p:cNvSpPr/>
            <p:nvPr/>
          </p:nvSpPr>
          <p:spPr bwMode="auto">
            <a:xfrm rot="3000000">
              <a:off x="7948290" y="5371055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1" name="Ovale 60"/>
            <p:cNvSpPr/>
            <p:nvPr/>
          </p:nvSpPr>
          <p:spPr bwMode="auto">
            <a:xfrm rot="3000000">
              <a:off x="8099940" y="5524147"/>
              <a:ext cx="69803" cy="68282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2" name="Ovale 61"/>
            <p:cNvSpPr/>
            <p:nvPr/>
          </p:nvSpPr>
          <p:spPr bwMode="auto">
            <a:xfrm rot="3000000">
              <a:off x="8162664" y="5344086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3" name="Ovale 62"/>
            <p:cNvSpPr/>
            <p:nvPr/>
          </p:nvSpPr>
          <p:spPr bwMode="auto">
            <a:xfrm rot="3000000">
              <a:off x="7984812" y="5288561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4" name="Ovale 63"/>
            <p:cNvSpPr/>
            <p:nvPr/>
          </p:nvSpPr>
          <p:spPr bwMode="auto">
            <a:xfrm rot="3000000">
              <a:off x="7938762" y="4914162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5" name="Ovale 64"/>
            <p:cNvSpPr/>
            <p:nvPr/>
          </p:nvSpPr>
          <p:spPr bwMode="auto">
            <a:xfrm rot="3000000">
              <a:off x="8091206" y="5066460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6" name="Ovale 65"/>
            <p:cNvSpPr/>
            <p:nvPr/>
          </p:nvSpPr>
          <p:spPr bwMode="auto">
            <a:xfrm rot="3000000">
              <a:off x="8243651" y="5218758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7" name="Ovale 66"/>
            <p:cNvSpPr/>
            <p:nvPr/>
          </p:nvSpPr>
          <p:spPr bwMode="auto">
            <a:xfrm rot="3000000">
              <a:off x="8305581" y="5039491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8" name="Ovale 67"/>
            <p:cNvSpPr/>
            <p:nvPr/>
          </p:nvSpPr>
          <p:spPr bwMode="auto">
            <a:xfrm rot="3000000">
              <a:off x="8127729" y="4983965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0" name="Ovale 69"/>
            <p:cNvSpPr/>
            <p:nvPr/>
          </p:nvSpPr>
          <p:spPr bwMode="auto">
            <a:xfrm rot="2440168">
              <a:off x="7683066" y="5107741"/>
              <a:ext cx="68283" cy="6980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1" name="Ovale 70"/>
            <p:cNvSpPr/>
            <p:nvPr/>
          </p:nvSpPr>
          <p:spPr bwMode="auto">
            <a:xfrm rot="2440168">
              <a:off x="7835510" y="5260038"/>
              <a:ext cx="68283" cy="6980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2" name="Ovale 71"/>
            <p:cNvSpPr/>
            <p:nvPr/>
          </p:nvSpPr>
          <p:spPr bwMode="auto">
            <a:xfrm rot="3000000">
              <a:off x="7987195" y="5413096"/>
              <a:ext cx="69803" cy="6828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3" name="Ovale 72"/>
            <p:cNvSpPr/>
            <p:nvPr/>
          </p:nvSpPr>
          <p:spPr bwMode="auto">
            <a:xfrm rot="3000000">
              <a:off x="8049125" y="5233830"/>
              <a:ext cx="69803" cy="68282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4" name="Ovale 73"/>
            <p:cNvSpPr/>
            <p:nvPr/>
          </p:nvSpPr>
          <p:spPr bwMode="auto">
            <a:xfrm rot="2440168">
              <a:off x="7872034" y="5177544"/>
              <a:ext cx="68282" cy="6980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5" name="Ovale 74"/>
            <p:cNvSpPr/>
            <p:nvPr/>
          </p:nvSpPr>
          <p:spPr bwMode="auto">
            <a:xfrm rot="2440168">
              <a:off x="7695769" y="5302873"/>
              <a:ext cx="69870" cy="6980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6" name="Ovale 75"/>
            <p:cNvSpPr/>
            <p:nvPr/>
          </p:nvSpPr>
          <p:spPr bwMode="auto">
            <a:xfrm rot="3000000">
              <a:off x="7987195" y="5413096"/>
              <a:ext cx="69803" cy="6828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7" name="Ovale 76"/>
            <p:cNvSpPr/>
            <p:nvPr/>
          </p:nvSpPr>
          <p:spPr bwMode="auto">
            <a:xfrm rot="3000000">
              <a:off x="8139640" y="5565393"/>
              <a:ext cx="69803" cy="6828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8" name="Ovale 77"/>
            <p:cNvSpPr/>
            <p:nvPr/>
          </p:nvSpPr>
          <p:spPr bwMode="auto">
            <a:xfrm rot="3000000">
              <a:off x="8201570" y="5386128"/>
              <a:ext cx="69803" cy="68282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9" name="Ovale 78"/>
            <p:cNvSpPr/>
            <p:nvPr/>
          </p:nvSpPr>
          <p:spPr bwMode="auto">
            <a:xfrm rot="3000000">
              <a:off x="8023718" y="5330602"/>
              <a:ext cx="69803" cy="68282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0" name="Ovale 79"/>
            <p:cNvSpPr/>
            <p:nvPr/>
          </p:nvSpPr>
          <p:spPr bwMode="auto">
            <a:xfrm rot="3000000">
              <a:off x="7977667" y="4956203"/>
              <a:ext cx="69803" cy="6828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1" name="Ovale 80"/>
            <p:cNvSpPr/>
            <p:nvPr/>
          </p:nvSpPr>
          <p:spPr bwMode="auto">
            <a:xfrm rot="3000000">
              <a:off x="8130112" y="5108500"/>
              <a:ext cx="69803" cy="6828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2" name="Ovale 81"/>
            <p:cNvSpPr/>
            <p:nvPr/>
          </p:nvSpPr>
          <p:spPr bwMode="auto">
            <a:xfrm rot="3000000">
              <a:off x="8282556" y="5260798"/>
              <a:ext cx="69803" cy="6828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3" name="Ovale 82"/>
            <p:cNvSpPr/>
            <p:nvPr/>
          </p:nvSpPr>
          <p:spPr bwMode="auto">
            <a:xfrm rot="3000000">
              <a:off x="8345281" y="5080738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4" name="Ovale 83"/>
            <p:cNvSpPr/>
            <p:nvPr/>
          </p:nvSpPr>
          <p:spPr bwMode="auto">
            <a:xfrm rot="3000000">
              <a:off x="8167429" y="5025213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5" name="Ovale 84"/>
            <p:cNvSpPr/>
            <p:nvPr/>
          </p:nvSpPr>
          <p:spPr bwMode="auto">
            <a:xfrm rot="4140000">
              <a:off x="7795845" y="5218758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6" name="Ovale 85"/>
            <p:cNvSpPr/>
            <p:nvPr/>
          </p:nvSpPr>
          <p:spPr bwMode="auto">
            <a:xfrm rot="3000000">
              <a:off x="7948290" y="5371055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7" name="Ovale 86"/>
            <p:cNvSpPr/>
            <p:nvPr/>
          </p:nvSpPr>
          <p:spPr bwMode="auto">
            <a:xfrm rot="3000000">
              <a:off x="8099940" y="5524147"/>
              <a:ext cx="69803" cy="68282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8" name="Ovale 87"/>
            <p:cNvSpPr/>
            <p:nvPr/>
          </p:nvSpPr>
          <p:spPr bwMode="auto">
            <a:xfrm rot="3000000">
              <a:off x="8162664" y="5344086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9" name="Ovale 88"/>
            <p:cNvSpPr/>
            <p:nvPr/>
          </p:nvSpPr>
          <p:spPr bwMode="auto">
            <a:xfrm rot="3000000">
              <a:off x="7984812" y="5288561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0" name="Ovale 89"/>
            <p:cNvSpPr/>
            <p:nvPr/>
          </p:nvSpPr>
          <p:spPr bwMode="auto">
            <a:xfrm rot="4140000">
              <a:off x="7808549" y="5413889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1" name="Ovale 90"/>
            <p:cNvSpPr/>
            <p:nvPr/>
          </p:nvSpPr>
          <p:spPr bwMode="auto">
            <a:xfrm rot="3000000">
              <a:off x="7920501" y="5517800"/>
              <a:ext cx="69803" cy="68283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2" name="Ovale 91"/>
            <p:cNvSpPr/>
            <p:nvPr/>
          </p:nvSpPr>
          <p:spPr bwMode="auto">
            <a:xfrm rot="3000000">
              <a:off x="8252385" y="5676444"/>
              <a:ext cx="69803" cy="68282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3" name="Ovale 92"/>
            <p:cNvSpPr/>
            <p:nvPr/>
          </p:nvSpPr>
          <p:spPr bwMode="auto">
            <a:xfrm rot="3000000">
              <a:off x="7899062" y="5080738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4" name="Ovale 93"/>
            <p:cNvSpPr/>
            <p:nvPr/>
          </p:nvSpPr>
          <p:spPr bwMode="auto">
            <a:xfrm rot="3000000">
              <a:off x="8306374" y="5459103"/>
              <a:ext cx="68217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5" name="Ovale 94"/>
            <p:cNvSpPr/>
            <p:nvPr/>
          </p:nvSpPr>
          <p:spPr bwMode="auto">
            <a:xfrm rot="3000000">
              <a:off x="8091206" y="5066460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6" name="Ovale 95"/>
            <p:cNvSpPr/>
            <p:nvPr/>
          </p:nvSpPr>
          <p:spPr bwMode="auto">
            <a:xfrm rot="3000000">
              <a:off x="8243651" y="5218758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7" name="Ovale 96"/>
            <p:cNvSpPr/>
            <p:nvPr/>
          </p:nvSpPr>
          <p:spPr bwMode="auto">
            <a:xfrm rot="3000000">
              <a:off x="8396095" y="5371055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8" name="Ovale 97"/>
            <p:cNvSpPr/>
            <p:nvPr/>
          </p:nvSpPr>
          <p:spPr bwMode="auto">
            <a:xfrm rot="3000000">
              <a:off x="8323049" y="4976034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9" name="Ovale 98"/>
            <p:cNvSpPr/>
            <p:nvPr/>
          </p:nvSpPr>
          <p:spPr bwMode="auto">
            <a:xfrm rot="3000000">
              <a:off x="8470729" y="5236209"/>
              <a:ext cx="69803" cy="69870"/>
            </a:xfrm>
            <a:prstGeom prst="ellipse">
              <a:avLst/>
            </a:prstGeom>
            <a:solidFill>
              <a:srgbClr val="FFC000">
                <a:alpha val="97000"/>
              </a:srgbClr>
            </a:solidFill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</p:grpSp>
      <p:grpSp>
        <p:nvGrpSpPr>
          <p:cNvPr id="8" name="Gruppo 168"/>
          <p:cNvGrpSpPr/>
          <p:nvPr/>
        </p:nvGrpSpPr>
        <p:grpSpPr>
          <a:xfrm>
            <a:off x="7851265" y="4829808"/>
            <a:ext cx="897199" cy="831291"/>
            <a:chOff x="7643367" y="4914196"/>
            <a:chExt cx="897199" cy="831291"/>
          </a:xfrm>
          <a:solidFill>
            <a:srgbClr val="FA7406"/>
          </a:solidFill>
        </p:grpSpPr>
        <p:sp>
          <p:nvSpPr>
            <p:cNvPr id="170" name="Ovale 169"/>
            <p:cNvSpPr/>
            <p:nvPr/>
          </p:nvSpPr>
          <p:spPr bwMode="auto">
            <a:xfrm rot="2440168">
              <a:off x="7643367" y="50666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1" name="Ovale 170"/>
            <p:cNvSpPr/>
            <p:nvPr/>
          </p:nvSpPr>
          <p:spPr bwMode="auto">
            <a:xfrm rot="2440168">
              <a:off x="7795767" y="52190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2" name="Ovale 171"/>
            <p:cNvSpPr/>
            <p:nvPr/>
          </p:nvSpPr>
          <p:spPr bwMode="auto">
            <a:xfrm rot="3000000">
              <a:off x="7948167" y="53714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3" name="Ovale 172"/>
            <p:cNvSpPr/>
            <p:nvPr/>
          </p:nvSpPr>
          <p:spPr bwMode="auto">
            <a:xfrm rot="3000000">
              <a:off x="8010557" y="5192443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" name="Ovale 173"/>
            <p:cNvSpPr/>
            <p:nvPr/>
          </p:nvSpPr>
          <p:spPr bwMode="auto">
            <a:xfrm rot="2440168">
              <a:off x="7832677" y="5136485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5" name="Ovale 174"/>
            <p:cNvSpPr/>
            <p:nvPr/>
          </p:nvSpPr>
          <p:spPr bwMode="auto">
            <a:xfrm rot="2440168">
              <a:off x="7656660" y="5262237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6" name="Ovale 175"/>
            <p:cNvSpPr/>
            <p:nvPr/>
          </p:nvSpPr>
          <p:spPr bwMode="auto">
            <a:xfrm rot="3000000">
              <a:off x="7948167" y="53714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7" name="Ovale 176"/>
            <p:cNvSpPr/>
            <p:nvPr/>
          </p:nvSpPr>
          <p:spPr bwMode="auto">
            <a:xfrm rot="3000000">
              <a:off x="8100567" y="55238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8" name="Ovale 177"/>
            <p:cNvSpPr/>
            <p:nvPr/>
          </p:nvSpPr>
          <p:spPr bwMode="auto">
            <a:xfrm rot="3000000">
              <a:off x="8162957" y="5344843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9" name="Ovale 178"/>
            <p:cNvSpPr/>
            <p:nvPr/>
          </p:nvSpPr>
          <p:spPr bwMode="auto">
            <a:xfrm rot="3000000">
              <a:off x="7985077" y="5288885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0" name="Ovale 179"/>
            <p:cNvSpPr/>
            <p:nvPr/>
          </p:nvSpPr>
          <p:spPr bwMode="auto">
            <a:xfrm rot="3000000">
              <a:off x="7938877" y="49142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1" name="Ovale 180"/>
            <p:cNvSpPr/>
            <p:nvPr/>
          </p:nvSpPr>
          <p:spPr bwMode="auto">
            <a:xfrm rot="3000000">
              <a:off x="8091277" y="50666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2" name="Ovale 181"/>
            <p:cNvSpPr/>
            <p:nvPr/>
          </p:nvSpPr>
          <p:spPr bwMode="auto">
            <a:xfrm rot="3000000">
              <a:off x="8243677" y="52190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3" name="Ovale 182"/>
            <p:cNvSpPr/>
            <p:nvPr/>
          </p:nvSpPr>
          <p:spPr bwMode="auto">
            <a:xfrm rot="3000000">
              <a:off x="8306067" y="5040043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4" name="Ovale 183"/>
            <p:cNvSpPr/>
            <p:nvPr/>
          </p:nvSpPr>
          <p:spPr bwMode="auto">
            <a:xfrm rot="3000000">
              <a:off x="8128187" y="4984085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5" name="Ovale 184"/>
            <p:cNvSpPr/>
            <p:nvPr/>
          </p:nvSpPr>
          <p:spPr bwMode="auto">
            <a:xfrm rot="2440168">
              <a:off x="7682493" y="5107802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6" name="Ovale 185"/>
            <p:cNvSpPr/>
            <p:nvPr/>
          </p:nvSpPr>
          <p:spPr bwMode="auto">
            <a:xfrm rot="2440168">
              <a:off x="7834893" y="5260202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7" name="Ovale 186"/>
            <p:cNvSpPr/>
            <p:nvPr/>
          </p:nvSpPr>
          <p:spPr bwMode="auto">
            <a:xfrm rot="3000000">
              <a:off x="7987293" y="5412602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8" name="Ovale 187"/>
            <p:cNvSpPr/>
            <p:nvPr/>
          </p:nvSpPr>
          <p:spPr bwMode="auto">
            <a:xfrm rot="3000000">
              <a:off x="8049683" y="5233554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9" name="Ovale 188"/>
            <p:cNvSpPr/>
            <p:nvPr/>
          </p:nvSpPr>
          <p:spPr bwMode="auto">
            <a:xfrm rot="2440168">
              <a:off x="7871803" y="5177596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0" name="Ovale 189"/>
            <p:cNvSpPr/>
            <p:nvPr/>
          </p:nvSpPr>
          <p:spPr bwMode="auto">
            <a:xfrm rot="2440168">
              <a:off x="7695786" y="5303348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1" name="Ovale 190"/>
            <p:cNvSpPr/>
            <p:nvPr/>
          </p:nvSpPr>
          <p:spPr bwMode="auto">
            <a:xfrm rot="3000000">
              <a:off x="7987293" y="5412602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2" name="Ovale 191"/>
            <p:cNvSpPr/>
            <p:nvPr/>
          </p:nvSpPr>
          <p:spPr bwMode="auto">
            <a:xfrm rot="3000000">
              <a:off x="8139693" y="5565002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3" name="Ovale 192"/>
            <p:cNvSpPr/>
            <p:nvPr/>
          </p:nvSpPr>
          <p:spPr bwMode="auto">
            <a:xfrm rot="3000000">
              <a:off x="8202083" y="5385954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4" name="Ovale 193"/>
            <p:cNvSpPr/>
            <p:nvPr/>
          </p:nvSpPr>
          <p:spPr bwMode="auto">
            <a:xfrm rot="3000000">
              <a:off x="8024203" y="5329996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5" name="Ovale 194"/>
            <p:cNvSpPr/>
            <p:nvPr/>
          </p:nvSpPr>
          <p:spPr bwMode="auto">
            <a:xfrm rot="3000000">
              <a:off x="7978003" y="4955402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6" name="Ovale 195"/>
            <p:cNvSpPr/>
            <p:nvPr/>
          </p:nvSpPr>
          <p:spPr bwMode="auto">
            <a:xfrm rot="3000000">
              <a:off x="8130403" y="5107802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7" name="Ovale 196"/>
            <p:cNvSpPr/>
            <p:nvPr/>
          </p:nvSpPr>
          <p:spPr bwMode="auto">
            <a:xfrm rot="3000000">
              <a:off x="8282803" y="5260202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8" name="Ovale 197"/>
            <p:cNvSpPr/>
            <p:nvPr/>
          </p:nvSpPr>
          <p:spPr bwMode="auto">
            <a:xfrm rot="3000000">
              <a:off x="8345193" y="5081154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9" name="Ovale 198"/>
            <p:cNvSpPr/>
            <p:nvPr/>
          </p:nvSpPr>
          <p:spPr bwMode="auto">
            <a:xfrm rot="3000000">
              <a:off x="8167313" y="5025196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0" name="Ovale 199"/>
            <p:cNvSpPr/>
            <p:nvPr/>
          </p:nvSpPr>
          <p:spPr bwMode="auto">
            <a:xfrm rot="4140000">
              <a:off x="7795767" y="52190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1" name="Ovale 200"/>
            <p:cNvSpPr/>
            <p:nvPr/>
          </p:nvSpPr>
          <p:spPr bwMode="auto">
            <a:xfrm rot="3000000">
              <a:off x="7948167" y="53714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2" name="Ovale 201"/>
            <p:cNvSpPr/>
            <p:nvPr/>
          </p:nvSpPr>
          <p:spPr bwMode="auto">
            <a:xfrm rot="3000000">
              <a:off x="8100567" y="55238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3" name="Ovale 202"/>
            <p:cNvSpPr/>
            <p:nvPr/>
          </p:nvSpPr>
          <p:spPr bwMode="auto">
            <a:xfrm rot="3000000">
              <a:off x="8162957" y="5344843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4" name="Ovale 203"/>
            <p:cNvSpPr/>
            <p:nvPr/>
          </p:nvSpPr>
          <p:spPr bwMode="auto">
            <a:xfrm rot="3000000">
              <a:off x="7985077" y="5288885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5" name="Ovale 204"/>
            <p:cNvSpPr/>
            <p:nvPr/>
          </p:nvSpPr>
          <p:spPr bwMode="auto">
            <a:xfrm rot="4140000">
              <a:off x="7809060" y="5414637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6" name="Ovale 205"/>
            <p:cNvSpPr/>
            <p:nvPr/>
          </p:nvSpPr>
          <p:spPr bwMode="auto">
            <a:xfrm rot="3000000">
              <a:off x="7920540" y="5517374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7" name="Ovale 206"/>
            <p:cNvSpPr/>
            <p:nvPr/>
          </p:nvSpPr>
          <p:spPr bwMode="auto">
            <a:xfrm rot="3000000">
              <a:off x="8252967" y="56762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8" name="Ovale 207"/>
            <p:cNvSpPr/>
            <p:nvPr/>
          </p:nvSpPr>
          <p:spPr bwMode="auto">
            <a:xfrm rot="3000000">
              <a:off x="7899429" y="5081154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9" name="Ovale 208"/>
            <p:cNvSpPr/>
            <p:nvPr/>
          </p:nvSpPr>
          <p:spPr bwMode="auto">
            <a:xfrm rot="3000000">
              <a:off x="8306067" y="5459364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10" name="Ovale 209"/>
            <p:cNvSpPr/>
            <p:nvPr/>
          </p:nvSpPr>
          <p:spPr bwMode="auto">
            <a:xfrm rot="3000000">
              <a:off x="8091277" y="50666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11" name="Ovale 210"/>
            <p:cNvSpPr/>
            <p:nvPr/>
          </p:nvSpPr>
          <p:spPr bwMode="auto">
            <a:xfrm rot="3000000">
              <a:off x="8243677" y="52190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12" name="Ovale 211"/>
            <p:cNvSpPr/>
            <p:nvPr/>
          </p:nvSpPr>
          <p:spPr bwMode="auto">
            <a:xfrm rot="3000000">
              <a:off x="8396077" y="537149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13" name="Ovale 212"/>
            <p:cNvSpPr/>
            <p:nvPr/>
          </p:nvSpPr>
          <p:spPr bwMode="auto">
            <a:xfrm rot="3000000">
              <a:off x="8323447" y="4976446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14" name="Ovale 213"/>
            <p:cNvSpPr/>
            <p:nvPr/>
          </p:nvSpPr>
          <p:spPr bwMode="auto">
            <a:xfrm rot="3000000">
              <a:off x="8471370" y="5236511"/>
              <a:ext cx="69291" cy="69101"/>
            </a:xfrm>
            <a:prstGeom prst="ellipse">
              <a:avLst/>
            </a:prstGeom>
            <a:grpFill/>
            <a:ln w="12700" cap="rnd" cmpd="sng" algn="ctr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>
                <a:defRPr/>
              </a:pPr>
              <a:endParaRPr lang="it-IT"/>
            </a:p>
          </p:txBody>
        </p:sp>
      </p:grpSp>
      <p:sp>
        <p:nvSpPr>
          <p:cNvPr id="159" name="CasellaDiTesto 158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32799" name="CasellaDiTesto 159"/>
          <p:cNvSpPr txBox="1">
            <a:spLocks noChangeArrowheads="1"/>
          </p:cNvSpPr>
          <p:nvPr/>
        </p:nvSpPr>
        <p:spPr bwMode="auto">
          <a:xfrm>
            <a:off x="323528" y="1052736"/>
            <a:ext cx="275146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b="1" dirty="0"/>
              <a:t>La democrazia partecipativa si deve manifestare lungo tutto lo </a:t>
            </a:r>
            <a:r>
              <a:rPr lang="it-IT" altLang="it-IT" b="1" dirty="0" smtClean="0"/>
              <a:t>spettro: 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it-IT" altLang="it-IT" b="1" dirty="0" smtClean="0"/>
              <a:t>politico istituzionale,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it-IT" altLang="it-IT" b="1" dirty="0" smtClean="0"/>
              <a:t>corpi intermedi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it-IT" altLang="it-IT" b="1" dirty="0" smtClean="0"/>
              <a:t>individuale</a:t>
            </a:r>
            <a:endParaRPr lang="it-IT" altLang="it-IT" b="1" dirty="0"/>
          </a:p>
        </p:txBody>
      </p:sp>
      <p:sp>
        <p:nvSpPr>
          <p:cNvPr id="161" name="CasellaDiTesto 160"/>
          <p:cNvSpPr txBox="1"/>
          <p:nvPr/>
        </p:nvSpPr>
        <p:spPr>
          <a:xfrm>
            <a:off x="3203848" y="3068960"/>
            <a:ext cx="21050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/>
              <a:t>Partiti, </a:t>
            </a:r>
            <a:r>
              <a:rPr lang="it-IT" sz="1100" b="1" dirty="0" err="1" smtClean="0"/>
              <a:t>stakeholders</a:t>
            </a:r>
            <a:endParaRPr lang="it-IT" sz="1100" b="1" dirty="0" smtClean="0"/>
          </a:p>
          <a:p>
            <a:r>
              <a:rPr lang="it-IT" sz="1100" b="1" dirty="0" smtClean="0"/>
              <a:t>Associazioni  di categoria</a:t>
            </a:r>
          </a:p>
          <a:p>
            <a:r>
              <a:rPr lang="it-IT" sz="1100" b="1" dirty="0" smtClean="0"/>
              <a:t>Ordini professionali</a:t>
            </a:r>
          </a:p>
          <a:p>
            <a:r>
              <a:rPr lang="it-IT" sz="1100" b="1" dirty="0" smtClean="0"/>
              <a:t>Imprese</a:t>
            </a:r>
          </a:p>
          <a:p>
            <a:r>
              <a:rPr lang="it-IT" sz="1100" b="1" dirty="0" smtClean="0"/>
              <a:t>Fondazioni </a:t>
            </a:r>
          </a:p>
          <a:p>
            <a:r>
              <a:rPr lang="it-IT" sz="1100" b="1" dirty="0" smtClean="0"/>
              <a:t>Associazioni no profit</a:t>
            </a:r>
          </a:p>
          <a:p>
            <a:r>
              <a:rPr lang="it-IT" sz="1100" b="1" dirty="0" smtClean="0"/>
              <a:t>Comitati e Gruppi di cittadini</a:t>
            </a:r>
          </a:p>
          <a:p>
            <a:endParaRPr lang="it-IT" sz="1100" b="1" dirty="0"/>
          </a:p>
        </p:txBody>
      </p:sp>
      <p:sp>
        <p:nvSpPr>
          <p:cNvPr id="162" name="CasellaDiTesto 161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163" name="CasellaDiTesto 162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/>
          <p:cNvSpPr/>
          <p:nvPr/>
        </p:nvSpPr>
        <p:spPr bwMode="auto">
          <a:xfrm>
            <a:off x="179512" y="3501008"/>
            <a:ext cx="2813050" cy="244475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25" name="Rettangolo 24"/>
          <p:cNvSpPr/>
          <p:nvPr/>
        </p:nvSpPr>
        <p:spPr bwMode="auto">
          <a:xfrm>
            <a:off x="3068638" y="1000125"/>
            <a:ext cx="2814637" cy="2443163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26" name="Rettangolo 25"/>
          <p:cNvSpPr/>
          <p:nvPr/>
        </p:nvSpPr>
        <p:spPr bwMode="auto">
          <a:xfrm>
            <a:off x="3068638" y="3490913"/>
            <a:ext cx="2814637" cy="2376487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174625" y="996950"/>
            <a:ext cx="2813050" cy="244475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9157" name="CasellaDiTesto 7"/>
          <p:cNvSpPr txBox="1">
            <a:spLocks noChangeArrowheads="1"/>
          </p:cNvSpPr>
          <p:nvPr/>
        </p:nvSpPr>
        <p:spPr bwMode="auto">
          <a:xfrm>
            <a:off x="342900" y="158750"/>
            <a:ext cx="80602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400" b="1" dirty="0" smtClean="0"/>
              <a:t>Azioni soggette a Partecipazione: </a:t>
            </a:r>
            <a:r>
              <a:rPr lang="it-IT" altLang="it-IT" sz="2400" b="1" dirty="0"/>
              <a:t>chi sottopone a chi</a:t>
            </a:r>
          </a:p>
        </p:txBody>
      </p:sp>
      <p:sp>
        <p:nvSpPr>
          <p:cNvPr id="49158" name="CasellaDiTesto 8"/>
          <p:cNvSpPr txBox="1">
            <a:spLocks noChangeArrowheads="1"/>
          </p:cNvSpPr>
          <p:nvPr/>
        </p:nvSpPr>
        <p:spPr bwMode="auto">
          <a:xfrm>
            <a:off x="3260725" y="3500438"/>
            <a:ext cx="24304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000000"/>
                </a:solidFill>
              </a:rPr>
              <a:t>Opere minori, istanze e proposte</a:t>
            </a:r>
            <a:endParaRPr lang="it-IT" altLang="it-IT" sz="1400" dirty="0"/>
          </a:p>
        </p:txBody>
      </p:sp>
      <p:sp>
        <p:nvSpPr>
          <p:cNvPr id="15" name="Rettangolo 14"/>
          <p:cNvSpPr/>
          <p:nvPr/>
        </p:nvSpPr>
        <p:spPr bwMode="auto">
          <a:xfrm>
            <a:off x="368300" y="2846388"/>
            <a:ext cx="790575" cy="496887"/>
          </a:xfrm>
          <a:prstGeom prst="rect">
            <a:avLst/>
          </a:prstGeom>
          <a:solidFill>
            <a:schemeClr val="bg1">
              <a:alpha val="5000"/>
            </a:schemeClr>
          </a:solidFill>
          <a:ln w="28575" cap="rnd" cmpd="sng" algn="ctr">
            <a:solidFill>
              <a:srgbClr val="FF0000"/>
            </a:solidFill>
            <a:prstDash val="sysDash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9161" name="Rettangolo 1"/>
          <p:cNvSpPr>
            <a:spLocks noChangeArrowheads="1"/>
          </p:cNvSpPr>
          <p:nvPr/>
        </p:nvSpPr>
        <p:spPr bwMode="auto">
          <a:xfrm>
            <a:off x="174625" y="981075"/>
            <a:ext cx="2813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000000"/>
                </a:solidFill>
              </a:rPr>
              <a:t>Grandi </a:t>
            </a:r>
            <a:r>
              <a:rPr lang="it-IT" altLang="it-IT" sz="2400" b="1" dirty="0" smtClean="0">
                <a:solidFill>
                  <a:srgbClr val="000000"/>
                </a:solidFill>
              </a:rPr>
              <a:t>interventi</a:t>
            </a:r>
            <a:endParaRPr lang="it-IT" altLang="it-IT" sz="2400" b="1" dirty="0">
              <a:solidFill>
                <a:srgbClr val="000000"/>
              </a:solidFill>
            </a:endParaRPr>
          </a:p>
        </p:txBody>
      </p:sp>
      <p:sp>
        <p:nvSpPr>
          <p:cNvPr id="49162" name="Rettangolo 2"/>
          <p:cNvSpPr>
            <a:spLocks noChangeArrowheads="1"/>
          </p:cNvSpPr>
          <p:nvPr/>
        </p:nvSpPr>
        <p:spPr bwMode="auto">
          <a:xfrm>
            <a:off x="3076575" y="981075"/>
            <a:ext cx="2806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400" b="1"/>
              <a:t>Scelte di indirizzo</a:t>
            </a:r>
          </a:p>
        </p:txBody>
      </p:sp>
      <p:sp>
        <p:nvSpPr>
          <p:cNvPr id="49163" name="Rettangolo 3"/>
          <p:cNvSpPr>
            <a:spLocks noChangeArrowheads="1"/>
          </p:cNvSpPr>
          <p:nvPr/>
        </p:nvSpPr>
        <p:spPr bwMode="auto">
          <a:xfrm>
            <a:off x="236538" y="3500438"/>
            <a:ext cx="27432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000000"/>
                </a:solidFill>
              </a:rPr>
              <a:t>Bilancio</a:t>
            </a:r>
            <a:r>
              <a:rPr lang="it-IT" altLang="it-IT" sz="3200" b="1" dirty="0">
                <a:solidFill>
                  <a:srgbClr val="000000"/>
                </a:solidFill>
              </a:rPr>
              <a:t> </a:t>
            </a:r>
            <a:r>
              <a:rPr lang="it-IT" altLang="it-IT" sz="2400" b="1" dirty="0">
                <a:solidFill>
                  <a:srgbClr val="000000"/>
                </a:solidFill>
              </a:rPr>
              <a:t>Partecipativo</a:t>
            </a:r>
            <a:r>
              <a:rPr lang="it-IT" altLang="it-IT" sz="3200" b="1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49164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2967038"/>
            <a:ext cx="2413000" cy="223837"/>
          </a:xfrm>
          <a:prstGeom prst="rect">
            <a:avLst/>
          </a:prstGeom>
          <a:noFill/>
          <a:ln w="12700" cap="rnd">
            <a:noFill/>
            <a:prstDash val="sysDot"/>
            <a:miter lim="800000"/>
            <a:headEnd/>
            <a:tailEnd/>
          </a:ln>
        </p:spPr>
      </p:pic>
      <p:cxnSp>
        <p:nvCxnSpPr>
          <p:cNvPr id="49165" name="Connettore 2 5"/>
          <p:cNvCxnSpPr>
            <a:cxnSpLocks noChangeShapeType="1"/>
          </p:cNvCxnSpPr>
          <p:nvPr/>
        </p:nvCxnSpPr>
        <p:spPr bwMode="auto">
          <a:xfrm>
            <a:off x="1158875" y="2967038"/>
            <a:ext cx="812800" cy="0"/>
          </a:xfrm>
          <a:prstGeom prst="straightConnector1">
            <a:avLst/>
          </a:prstGeom>
          <a:noFill/>
          <a:ln w="28575" cap="rnd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20" name="Rettangolo 19"/>
          <p:cNvSpPr/>
          <p:nvPr/>
        </p:nvSpPr>
        <p:spPr bwMode="auto">
          <a:xfrm>
            <a:off x="2046288" y="5210175"/>
            <a:ext cx="792162" cy="496888"/>
          </a:xfrm>
          <a:prstGeom prst="rect">
            <a:avLst/>
          </a:prstGeom>
          <a:solidFill>
            <a:schemeClr val="bg1">
              <a:alpha val="5000"/>
            </a:schemeClr>
          </a:solidFill>
          <a:ln w="28575" cap="rnd" cmpd="sng" algn="ctr">
            <a:solidFill>
              <a:srgbClr val="FF0000"/>
            </a:solidFill>
            <a:prstDash val="sysDash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pic>
        <p:nvPicPr>
          <p:cNvPr id="49167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5330825"/>
            <a:ext cx="2413000" cy="223838"/>
          </a:xfrm>
          <a:prstGeom prst="rect">
            <a:avLst/>
          </a:prstGeom>
          <a:noFill/>
          <a:ln w="12700" cap="rnd">
            <a:noFill/>
            <a:prstDash val="sysDot"/>
            <a:miter lim="800000"/>
            <a:headEnd/>
            <a:tailEnd/>
          </a:ln>
        </p:spPr>
      </p:pic>
      <p:cxnSp>
        <p:nvCxnSpPr>
          <p:cNvPr id="49168" name="Connettore 2 23"/>
          <p:cNvCxnSpPr>
            <a:cxnSpLocks noChangeShapeType="1"/>
          </p:cNvCxnSpPr>
          <p:nvPr/>
        </p:nvCxnSpPr>
        <p:spPr bwMode="auto">
          <a:xfrm flipH="1">
            <a:off x="1608138" y="5300663"/>
            <a:ext cx="792162" cy="0"/>
          </a:xfrm>
          <a:prstGeom prst="straightConnector1">
            <a:avLst/>
          </a:prstGeom>
          <a:noFill/>
          <a:ln w="28575" cap="rnd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34" name="Rettangolo 33"/>
          <p:cNvSpPr/>
          <p:nvPr/>
        </p:nvSpPr>
        <p:spPr bwMode="auto">
          <a:xfrm>
            <a:off x="3981450" y="2852738"/>
            <a:ext cx="1303338" cy="496887"/>
          </a:xfrm>
          <a:prstGeom prst="rect">
            <a:avLst/>
          </a:prstGeom>
          <a:solidFill>
            <a:schemeClr val="bg1">
              <a:alpha val="5000"/>
            </a:schemeClr>
          </a:solidFill>
          <a:ln w="28575" cap="rnd" cmpd="sng" algn="ctr">
            <a:solidFill>
              <a:srgbClr val="FF0000"/>
            </a:solidFill>
            <a:prstDash val="sysDash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pic>
        <p:nvPicPr>
          <p:cNvPr id="49170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1825" y="3055938"/>
            <a:ext cx="2413000" cy="223837"/>
          </a:xfrm>
          <a:prstGeom prst="rect">
            <a:avLst/>
          </a:prstGeom>
          <a:noFill/>
          <a:ln w="12700" cap="rnd">
            <a:noFill/>
            <a:prstDash val="sysDot"/>
            <a:miter lim="800000"/>
            <a:headEnd/>
            <a:tailEnd/>
          </a:ln>
        </p:spPr>
      </p:pic>
      <p:cxnSp>
        <p:nvCxnSpPr>
          <p:cNvPr id="49171" name="Connettore 2 35"/>
          <p:cNvCxnSpPr>
            <a:cxnSpLocks noChangeShapeType="1"/>
          </p:cNvCxnSpPr>
          <p:nvPr/>
        </p:nvCxnSpPr>
        <p:spPr bwMode="auto">
          <a:xfrm>
            <a:off x="4687888" y="2997200"/>
            <a:ext cx="812800" cy="0"/>
          </a:xfrm>
          <a:prstGeom prst="straightConnector1">
            <a:avLst/>
          </a:prstGeom>
          <a:noFill/>
          <a:ln w="28575" cap="rnd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cxnSp>
        <p:nvCxnSpPr>
          <p:cNvPr id="49172" name="Connettore 2 36"/>
          <p:cNvCxnSpPr>
            <a:cxnSpLocks noChangeShapeType="1"/>
          </p:cNvCxnSpPr>
          <p:nvPr/>
        </p:nvCxnSpPr>
        <p:spPr bwMode="auto">
          <a:xfrm flipH="1">
            <a:off x="3419475" y="3011488"/>
            <a:ext cx="942975" cy="0"/>
          </a:xfrm>
          <a:prstGeom prst="straightConnector1">
            <a:avLst/>
          </a:prstGeom>
          <a:noFill/>
          <a:ln w="28575" cap="rnd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38" name="Rettangolo 37"/>
          <p:cNvSpPr/>
          <p:nvPr/>
        </p:nvSpPr>
        <p:spPr bwMode="auto">
          <a:xfrm>
            <a:off x="4132263" y="5180013"/>
            <a:ext cx="698500" cy="498475"/>
          </a:xfrm>
          <a:prstGeom prst="rect">
            <a:avLst/>
          </a:prstGeom>
          <a:solidFill>
            <a:schemeClr val="bg1">
              <a:alpha val="5000"/>
            </a:schemeClr>
          </a:solidFill>
          <a:ln w="28575" cap="rnd" cmpd="sng" algn="ctr">
            <a:solidFill>
              <a:srgbClr val="FF0000"/>
            </a:solidFill>
            <a:prstDash val="sysDash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pic>
        <p:nvPicPr>
          <p:cNvPr id="49174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9775" y="5300663"/>
            <a:ext cx="2411413" cy="225425"/>
          </a:xfrm>
          <a:prstGeom prst="rect">
            <a:avLst/>
          </a:prstGeom>
          <a:noFill/>
          <a:ln w="12700" cap="rnd">
            <a:noFill/>
            <a:prstDash val="sysDot"/>
            <a:miter lim="800000"/>
            <a:headEnd/>
            <a:tailEnd/>
          </a:ln>
        </p:spPr>
      </p:pic>
      <p:cxnSp>
        <p:nvCxnSpPr>
          <p:cNvPr id="49175" name="Connettore 2 39"/>
          <p:cNvCxnSpPr>
            <a:cxnSpLocks noChangeShapeType="1"/>
          </p:cNvCxnSpPr>
          <p:nvPr/>
        </p:nvCxnSpPr>
        <p:spPr bwMode="auto">
          <a:xfrm flipH="1">
            <a:off x="3771900" y="5272088"/>
            <a:ext cx="792163" cy="0"/>
          </a:xfrm>
          <a:prstGeom prst="straightConnector1">
            <a:avLst/>
          </a:prstGeom>
          <a:noFill/>
          <a:ln w="28575" cap="rnd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cxnSp>
        <p:nvCxnSpPr>
          <p:cNvPr id="49176" name="Connettore 2 40"/>
          <p:cNvCxnSpPr>
            <a:cxnSpLocks noChangeShapeType="1"/>
          </p:cNvCxnSpPr>
          <p:nvPr/>
        </p:nvCxnSpPr>
        <p:spPr bwMode="auto">
          <a:xfrm flipV="1">
            <a:off x="4635500" y="5256213"/>
            <a:ext cx="976313" cy="11112"/>
          </a:xfrm>
          <a:prstGeom prst="straightConnector1">
            <a:avLst/>
          </a:prstGeom>
          <a:noFill/>
          <a:ln w="28575" cap="rnd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42" name="Rettangolo 41"/>
          <p:cNvSpPr/>
          <p:nvPr/>
        </p:nvSpPr>
        <p:spPr bwMode="auto">
          <a:xfrm>
            <a:off x="4995863" y="5175250"/>
            <a:ext cx="349250" cy="496888"/>
          </a:xfrm>
          <a:prstGeom prst="rect">
            <a:avLst/>
          </a:prstGeom>
          <a:solidFill>
            <a:schemeClr val="bg1">
              <a:alpha val="5000"/>
            </a:schemeClr>
          </a:solidFill>
          <a:ln w="28575" cap="rnd" cmpd="sng" algn="ctr">
            <a:solidFill>
              <a:srgbClr val="FF0000"/>
            </a:solidFill>
            <a:prstDash val="sysDash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66" name="Rettangolo 65"/>
          <p:cNvSpPr/>
          <p:nvPr/>
        </p:nvSpPr>
        <p:spPr bwMode="auto">
          <a:xfrm>
            <a:off x="6000750" y="1000125"/>
            <a:ext cx="2814638" cy="2422525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dirty="0"/>
          </a:p>
        </p:txBody>
      </p:sp>
      <p:sp>
        <p:nvSpPr>
          <p:cNvPr id="67" name="Rettangolo 66"/>
          <p:cNvSpPr/>
          <p:nvPr/>
        </p:nvSpPr>
        <p:spPr bwMode="auto">
          <a:xfrm>
            <a:off x="6007100" y="3516660"/>
            <a:ext cx="2813050" cy="2360612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9180" name="CasellaDiTesto 12"/>
          <p:cNvSpPr txBox="1">
            <a:spLocks noChangeArrowheads="1"/>
          </p:cNvSpPr>
          <p:nvPr/>
        </p:nvSpPr>
        <p:spPr bwMode="auto">
          <a:xfrm>
            <a:off x="381000" y="1531938"/>
            <a:ext cx="2535238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1100"/>
              <a:t>Valore di &gt;50 Mio €</a:t>
            </a:r>
          </a:p>
          <a:p>
            <a:pPr algn="ctr"/>
            <a:r>
              <a:rPr lang="it-IT" altLang="it-IT" sz="1100"/>
              <a:t>Anche con i costi di gestione di 5 anni</a:t>
            </a:r>
          </a:p>
          <a:p>
            <a:pPr algn="ctr"/>
            <a:r>
              <a:rPr lang="it-IT" altLang="it-IT" sz="1100"/>
              <a:t>Obbligatorietà</a:t>
            </a:r>
          </a:p>
          <a:p>
            <a:pPr algn="ctr"/>
            <a:r>
              <a:rPr lang="it-IT" altLang="it-IT" sz="1100"/>
              <a:t>Dibattito Pubblico</a:t>
            </a:r>
          </a:p>
          <a:p>
            <a:pPr algn="ctr"/>
            <a:endParaRPr lang="it-IT" altLang="it-IT" sz="1100"/>
          </a:p>
        </p:txBody>
      </p:sp>
      <p:sp>
        <p:nvSpPr>
          <p:cNvPr id="49181" name="Rettangolo 17"/>
          <p:cNvSpPr>
            <a:spLocks noChangeArrowheads="1"/>
          </p:cNvSpPr>
          <p:nvPr/>
        </p:nvSpPr>
        <p:spPr bwMode="auto">
          <a:xfrm>
            <a:off x="3076575" y="1484313"/>
            <a:ext cx="28067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altLang="it-IT" sz="900"/>
              <a:t>Riforme Istituzionali, Proc. Partec. e Comunic.</a:t>
            </a:r>
          </a:p>
          <a:p>
            <a:pPr marL="171450" indent="-171450">
              <a:buFont typeface="Arial" charset="0"/>
              <a:buChar char="•"/>
            </a:pPr>
            <a:r>
              <a:rPr lang="it-IT" altLang="it-IT" sz="900"/>
              <a:t>Ambiente, Territorio, Sostenibilità</a:t>
            </a:r>
          </a:p>
          <a:p>
            <a:pPr marL="171450" indent="-171450">
              <a:buFont typeface="Arial" charset="0"/>
              <a:buChar char="•"/>
            </a:pPr>
            <a:r>
              <a:rPr lang="it-IT" altLang="it-IT" sz="900"/>
              <a:t>Sviluppo Economia e Turismo</a:t>
            </a:r>
          </a:p>
          <a:p>
            <a:pPr marL="171450" indent="-171450">
              <a:buFont typeface="Arial" charset="0"/>
              <a:buChar char="•"/>
            </a:pPr>
            <a:r>
              <a:rPr lang="it-IT" altLang="it-IT" sz="900"/>
              <a:t>Coesione, Sviluppo sociale, Diritti e Doveri </a:t>
            </a:r>
          </a:p>
          <a:p>
            <a:pPr marL="171450" indent="-171450">
              <a:buFont typeface="Arial" charset="0"/>
              <a:buChar char="•"/>
            </a:pPr>
            <a:r>
              <a:rPr lang="it-IT" altLang="it-IT" sz="900"/>
              <a:t>Istruzione, Formazione e Innovazione</a:t>
            </a:r>
          </a:p>
          <a:p>
            <a:pPr marL="171450" indent="-171450">
              <a:buFont typeface="Arial" charset="0"/>
              <a:buChar char="•"/>
            </a:pPr>
            <a:r>
              <a:rPr lang="it-IT" altLang="it-IT" sz="900"/>
              <a:t>Fonti e utilizzo delle Energie</a:t>
            </a:r>
          </a:p>
          <a:p>
            <a:pPr marL="171450" indent="-171450">
              <a:buFont typeface="Arial" charset="0"/>
              <a:buChar char="•"/>
            </a:pPr>
            <a:r>
              <a:rPr lang="it-IT" altLang="it-IT" sz="900"/>
              <a:t>Mobilità sostenibile e Trasporti</a:t>
            </a:r>
          </a:p>
          <a:p>
            <a:pPr marL="171450" indent="-171450">
              <a:buFont typeface="Arial" charset="0"/>
              <a:buChar char="•"/>
            </a:pPr>
            <a:r>
              <a:rPr lang="it-IT" altLang="it-IT" sz="900"/>
              <a:t>Piano Strategico e Bilancio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49184" name="CasellaDiTesto 31"/>
          <p:cNvSpPr txBox="1">
            <a:spLocks noChangeArrowheads="1"/>
          </p:cNvSpPr>
          <p:nvPr/>
        </p:nvSpPr>
        <p:spPr bwMode="auto">
          <a:xfrm>
            <a:off x="395536" y="506413"/>
            <a:ext cx="904398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 dirty="0"/>
              <a:t>Ogni tipologia di azione partecipativa può essere vista come una proposta di una parte della società alle altre   </a:t>
            </a:r>
          </a:p>
        </p:txBody>
      </p:sp>
      <p:sp>
        <p:nvSpPr>
          <p:cNvPr id="49185" name="CasellaDiTesto 1"/>
          <p:cNvSpPr txBox="1">
            <a:spLocks noChangeArrowheads="1"/>
          </p:cNvSpPr>
          <p:nvPr/>
        </p:nvSpPr>
        <p:spPr bwMode="auto">
          <a:xfrm>
            <a:off x="6156325" y="1938338"/>
            <a:ext cx="23034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/>
              <a:t>Altro format che potrà essere sperimentato e messo in produzione alla luce delle esperienze </a:t>
            </a:r>
          </a:p>
        </p:txBody>
      </p:sp>
      <p:sp>
        <p:nvSpPr>
          <p:cNvPr id="49186" name="CasellaDiTesto 34"/>
          <p:cNvSpPr txBox="1">
            <a:spLocks noChangeArrowheads="1"/>
          </p:cNvSpPr>
          <p:nvPr/>
        </p:nvSpPr>
        <p:spPr bwMode="auto">
          <a:xfrm>
            <a:off x="6156176" y="3933056"/>
            <a:ext cx="23050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 dirty="0"/>
              <a:t>Altro format che potrà essere sperimentato e messo in produzione alla luce delle esperienze </a:t>
            </a:r>
            <a:endParaRPr lang="it-IT" altLang="it-IT" sz="1200" dirty="0" smtClean="0"/>
          </a:p>
          <a:p>
            <a:endParaRPr lang="it-IT" altLang="it-IT" sz="1200" dirty="0"/>
          </a:p>
          <a:p>
            <a:r>
              <a:rPr lang="it-IT" altLang="it-IT" sz="1200" i="1" dirty="0"/>
              <a:t>(</a:t>
            </a:r>
            <a:r>
              <a:rPr lang="it-IT" altLang="it-IT" sz="1200" i="1" dirty="0" err="1"/>
              <a:t>es</a:t>
            </a:r>
            <a:r>
              <a:rPr lang="it-IT" altLang="it-IT" sz="1200" i="1" dirty="0"/>
              <a:t> micro petizioni e votazioni per questioni locali)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ttangolo 50"/>
          <p:cNvSpPr/>
          <p:nvPr/>
        </p:nvSpPr>
        <p:spPr bwMode="auto">
          <a:xfrm>
            <a:off x="0" y="938211"/>
            <a:ext cx="9144000" cy="5113337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e 52"/>
          <p:cNvSpPr/>
          <p:nvPr/>
        </p:nvSpPr>
        <p:spPr bwMode="auto">
          <a:xfrm>
            <a:off x="2289448" y="1700808"/>
            <a:ext cx="1231423" cy="1160334"/>
          </a:xfrm>
          <a:prstGeom prst="ellipse">
            <a:avLst/>
          </a:prstGeom>
          <a:solidFill>
            <a:schemeClr val="bg1">
              <a:alpha val="5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0" i="0" u="none" strike="noStrike" cap="none" normalizeH="0" baseline="0" smtClean="0">
              <a:ln>
                <a:noFill/>
              </a:ln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Rettangolo 1"/>
          <p:cNvSpPr/>
          <p:nvPr/>
        </p:nvSpPr>
        <p:spPr bwMode="auto">
          <a:xfrm>
            <a:off x="144463" y="1277939"/>
            <a:ext cx="2257425" cy="3014661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5" name="Freccia bidirezionale orizzontale 4"/>
          <p:cNvSpPr/>
          <p:nvPr/>
        </p:nvSpPr>
        <p:spPr bwMode="auto">
          <a:xfrm rot="2425622">
            <a:off x="2843967" y="2494993"/>
            <a:ext cx="614965" cy="338203"/>
          </a:xfrm>
          <a:prstGeom prst="leftRightArrow">
            <a:avLst/>
          </a:prstGeom>
          <a:solidFill>
            <a:schemeClr val="accent1">
              <a:lumMod val="60000"/>
              <a:lumOff val="40000"/>
              <a:alpha val="23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67" name="Rettangolo 66"/>
          <p:cNvSpPr/>
          <p:nvPr/>
        </p:nvSpPr>
        <p:spPr bwMode="auto">
          <a:xfrm>
            <a:off x="5305301" y="1496219"/>
            <a:ext cx="3384550" cy="4191000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400"/>
          </a:p>
        </p:txBody>
      </p:sp>
      <p:sp>
        <p:nvSpPr>
          <p:cNvPr id="25" name="Rettangolo 24"/>
          <p:cNvSpPr/>
          <p:nvPr/>
        </p:nvSpPr>
        <p:spPr bwMode="auto">
          <a:xfrm>
            <a:off x="2884488" y="1277938"/>
            <a:ext cx="1636712" cy="925512"/>
          </a:xfrm>
          <a:prstGeom prst="rect">
            <a:avLst/>
          </a:prstGeom>
          <a:solidFill>
            <a:schemeClr val="accent2">
              <a:lumMod val="40000"/>
              <a:lumOff val="60000"/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251520" y="2121792"/>
            <a:ext cx="1259185" cy="1379216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100"/>
          </a:p>
        </p:txBody>
      </p:sp>
      <p:sp>
        <p:nvSpPr>
          <p:cNvPr id="48135" name="CasellaDiTesto 7"/>
          <p:cNvSpPr txBox="1">
            <a:spLocks noChangeArrowheads="1"/>
          </p:cNvSpPr>
          <p:nvPr/>
        </p:nvSpPr>
        <p:spPr bwMode="auto">
          <a:xfrm>
            <a:off x="275654" y="158725"/>
            <a:ext cx="710465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sz="2400" b="1" dirty="0" smtClean="0"/>
              <a:t>Ipotesi di governance: Ruoli </a:t>
            </a:r>
            <a:r>
              <a:rPr lang="it-IT" altLang="it-IT" sz="2400" b="1" dirty="0"/>
              <a:t>e </a:t>
            </a:r>
            <a:r>
              <a:rPr lang="it-IT" altLang="it-IT" sz="2400" b="1" dirty="0" smtClean="0"/>
              <a:t>Responsabilità</a:t>
            </a:r>
            <a:endParaRPr lang="it-IT" altLang="it-IT" sz="2400" b="1" dirty="0"/>
          </a:p>
        </p:txBody>
      </p:sp>
      <p:sp>
        <p:nvSpPr>
          <p:cNvPr id="48136" name="Rettangolo 1"/>
          <p:cNvSpPr>
            <a:spLocks noChangeArrowheads="1"/>
          </p:cNvSpPr>
          <p:nvPr/>
        </p:nvSpPr>
        <p:spPr bwMode="auto">
          <a:xfrm>
            <a:off x="286569" y="2564904"/>
            <a:ext cx="1224136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sz="1600" b="1" dirty="0">
                <a:solidFill>
                  <a:srgbClr val="000000"/>
                </a:solidFill>
              </a:rPr>
              <a:t>Consiglio</a:t>
            </a:r>
            <a:r>
              <a:rPr lang="it-IT" altLang="it-IT" sz="2000" b="1" dirty="0">
                <a:solidFill>
                  <a:srgbClr val="000000"/>
                </a:solidFill>
              </a:rPr>
              <a:t> </a:t>
            </a:r>
            <a:r>
              <a:rPr lang="it-IT" altLang="it-IT" sz="1600" b="1" dirty="0">
                <a:solidFill>
                  <a:srgbClr val="000000"/>
                </a:solidFill>
              </a:rPr>
              <a:t>Regionale</a:t>
            </a:r>
            <a:endParaRPr lang="it-IT" altLang="it-IT" sz="2000" b="1" dirty="0">
              <a:solidFill>
                <a:srgbClr val="000000"/>
              </a:solidFill>
            </a:endParaRPr>
          </a:p>
        </p:txBody>
      </p:sp>
      <p:sp>
        <p:nvSpPr>
          <p:cNvPr id="48137" name="Rettangolo 2"/>
          <p:cNvSpPr>
            <a:spLocks noChangeArrowheads="1"/>
          </p:cNvSpPr>
          <p:nvPr/>
        </p:nvSpPr>
        <p:spPr bwMode="auto">
          <a:xfrm>
            <a:off x="2965449" y="1258913"/>
            <a:ext cx="172655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b="1" dirty="0"/>
              <a:t>Garante </a:t>
            </a:r>
            <a:r>
              <a:rPr lang="it-IT" altLang="it-IT" b="1" dirty="0" smtClean="0"/>
              <a:t>PP </a:t>
            </a:r>
            <a:r>
              <a:rPr lang="it-IT" altLang="it-IT" sz="1200" b="1" dirty="0" smtClean="0"/>
              <a:t>Processi Partecipati</a:t>
            </a:r>
            <a:endParaRPr lang="it-IT" altLang="it-IT" sz="1200" b="1" dirty="0"/>
          </a:p>
        </p:txBody>
      </p:sp>
      <p:sp>
        <p:nvSpPr>
          <p:cNvPr id="66" name="Rettangolo 65"/>
          <p:cNvSpPr/>
          <p:nvPr/>
        </p:nvSpPr>
        <p:spPr bwMode="auto">
          <a:xfrm>
            <a:off x="2916238" y="2392363"/>
            <a:ext cx="1636712" cy="2260600"/>
          </a:xfrm>
          <a:prstGeom prst="rect">
            <a:avLst/>
          </a:prstGeom>
          <a:solidFill>
            <a:srgbClr val="FFE389">
              <a:alpha val="54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30" name="Rettangolo 29"/>
          <p:cNvSpPr/>
          <p:nvPr/>
        </p:nvSpPr>
        <p:spPr bwMode="auto">
          <a:xfrm>
            <a:off x="6151438" y="2143919"/>
            <a:ext cx="2813050" cy="342900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400"/>
          </a:p>
        </p:txBody>
      </p:sp>
      <p:sp>
        <p:nvSpPr>
          <p:cNvPr id="31" name="Rettangolo 30"/>
          <p:cNvSpPr/>
          <p:nvPr/>
        </p:nvSpPr>
        <p:spPr bwMode="auto">
          <a:xfrm>
            <a:off x="6151438" y="1742282"/>
            <a:ext cx="2813050" cy="354012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400"/>
          </a:p>
        </p:txBody>
      </p:sp>
      <p:sp>
        <p:nvSpPr>
          <p:cNvPr id="32" name="Rettangolo 31"/>
          <p:cNvSpPr/>
          <p:nvPr/>
        </p:nvSpPr>
        <p:spPr bwMode="auto">
          <a:xfrm>
            <a:off x="827584" y="2094482"/>
            <a:ext cx="989012" cy="360363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33" name="Rettangolo 32"/>
          <p:cNvSpPr/>
          <p:nvPr/>
        </p:nvSpPr>
        <p:spPr bwMode="auto">
          <a:xfrm>
            <a:off x="2382862" y="2082800"/>
            <a:ext cx="388938" cy="404813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8144" name="Rettangolo 45"/>
          <p:cNvSpPr>
            <a:spLocks noChangeArrowheads="1"/>
          </p:cNvSpPr>
          <p:nvPr/>
        </p:nvSpPr>
        <p:spPr bwMode="auto">
          <a:xfrm>
            <a:off x="3113088" y="2492375"/>
            <a:ext cx="1387475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b="1" dirty="0"/>
              <a:t>TMT </a:t>
            </a:r>
          </a:p>
          <a:p>
            <a:pPr algn="ctr"/>
            <a:r>
              <a:rPr lang="it-IT" altLang="it-IT" sz="1100" b="1" dirty="0"/>
              <a:t>Team </a:t>
            </a:r>
          </a:p>
          <a:p>
            <a:pPr algn="ctr"/>
            <a:r>
              <a:rPr lang="it-IT" altLang="it-IT" sz="1100" b="1" dirty="0"/>
              <a:t>Metodologie e Tecnologie</a:t>
            </a:r>
          </a:p>
        </p:txBody>
      </p:sp>
      <p:sp>
        <p:nvSpPr>
          <p:cNvPr id="47" name="Rettangolo 46"/>
          <p:cNvSpPr/>
          <p:nvPr/>
        </p:nvSpPr>
        <p:spPr bwMode="auto">
          <a:xfrm>
            <a:off x="6132388" y="2559844"/>
            <a:ext cx="2813050" cy="342900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400"/>
          </a:p>
        </p:txBody>
      </p:sp>
      <p:sp>
        <p:nvSpPr>
          <p:cNvPr id="48" name="Rettangolo 47"/>
          <p:cNvSpPr/>
          <p:nvPr/>
        </p:nvSpPr>
        <p:spPr bwMode="auto">
          <a:xfrm>
            <a:off x="6132388" y="2964657"/>
            <a:ext cx="2813050" cy="342900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400"/>
          </a:p>
        </p:txBody>
      </p:sp>
      <p:sp>
        <p:nvSpPr>
          <p:cNvPr id="49" name="Rettangolo 48"/>
          <p:cNvSpPr/>
          <p:nvPr/>
        </p:nvSpPr>
        <p:spPr bwMode="auto">
          <a:xfrm>
            <a:off x="6132388" y="3361532"/>
            <a:ext cx="2813050" cy="342900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400"/>
          </a:p>
        </p:txBody>
      </p:sp>
      <p:sp>
        <p:nvSpPr>
          <p:cNvPr id="48148" name="CasellaDiTesto 4"/>
          <p:cNvSpPr txBox="1">
            <a:spLocks noChangeArrowheads="1"/>
          </p:cNvSpPr>
          <p:nvPr/>
        </p:nvSpPr>
        <p:spPr bwMode="auto">
          <a:xfrm>
            <a:off x="6276131" y="1769269"/>
            <a:ext cx="26574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100" b="1"/>
              <a:t>Comuni, Province,  Consorzi , EE.LL.</a:t>
            </a:r>
          </a:p>
        </p:txBody>
      </p:sp>
      <p:sp>
        <p:nvSpPr>
          <p:cNvPr id="48149" name="CasellaDiTesto 49"/>
          <p:cNvSpPr txBox="1">
            <a:spLocks noChangeArrowheads="1"/>
          </p:cNvSpPr>
          <p:nvPr/>
        </p:nvSpPr>
        <p:spPr bwMode="auto">
          <a:xfrm>
            <a:off x="6301531" y="2178844"/>
            <a:ext cx="14830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100" b="1" dirty="0" smtClean="0"/>
              <a:t>Scuole, Università,</a:t>
            </a:r>
            <a:endParaRPr lang="it-IT" altLang="it-IT" sz="1100" b="1" dirty="0"/>
          </a:p>
        </p:txBody>
      </p:sp>
      <p:sp>
        <p:nvSpPr>
          <p:cNvPr id="48150" name="CasellaDiTesto 50"/>
          <p:cNvSpPr txBox="1">
            <a:spLocks noChangeArrowheads="1"/>
          </p:cNvSpPr>
          <p:nvPr/>
        </p:nvSpPr>
        <p:spPr bwMode="auto">
          <a:xfrm>
            <a:off x="6328519" y="2992215"/>
            <a:ext cx="25320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100" b="1" dirty="0"/>
              <a:t>Giunta, Consiglio </a:t>
            </a:r>
            <a:r>
              <a:rPr lang="it-IT" altLang="it-IT" sz="1100" b="1" dirty="0" err="1"/>
              <a:t>Reg</a:t>
            </a:r>
            <a:r>
              <a:rPr lang="it-IT" altLang="it-IT" sz="1100" b="1" dirty="0"/>
              <a:t>, Assessorati</a:t>
            </a:r>
          </a:p>
        </p:txBody>
      </p:sp>
      <p:sp>
        <p:nvSpPr>
          <p:cNvPr id="48151" name="CasellaDiTesto 51"/>
          <p:cNvSpPr txBox="1">
            <a:spLocks noChangeArrowheads="1"/>
          </p:cNvSpPr>
          <p:nvPr/>
        </p:nvSpPr>
        <p:spPr bwMode="auto">
          <a:xfrm>
            <a:off x="6328519" y="3411336"/>
            <a:ext cx="6143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100" b="1"/>
              <a:t>Privati</a:t>
            </a:r>
          </a:p>
        </p:txBody>
      </p:sp>
      <p:sp>
        <p:nvSpPr>
          <p:cNvPr id="48152" name="CasellaDiTesto 52"/>
          <p:cNvSpPr txBox="1">
            <a:spLocks noChangeArrowheads="1"/>
          </p:cNvSpPr>
          <p:nvPr/>
        </p:nvSpPr>
        <p:spPr bwMode="auto">
          <a:xfrm>
            <a:off x="6341219" y="2599532"/>
            <a:ext cx="116249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100" b="1" dirty="0"/>
              <a:t>Associazioni, </a:t>
            </a:r>
            <a:r>
              <a:rPr lang="it-IT" altLang="it-IT" sz="1100" b="1" dirty="0" smtClean="0"/>
              <a:t> </a:t>
            </a:r>
            <a:endParaRPr lang="it-IT" altLang="it-IT" sz="1100" b="1" dirty="0"/>
          </a:p>
        </p:txBody>
      </p:sp>
      <p:sp>
        <p:nvSpPr>
          <p:cNvPr id="48153" name="CasellaDiTesto 53"/>
          <p:cNvSpPr txBox="1">
            <a:spLocks noChangeArrowheads="1"/>
          </p:cNvSpPr>
          <p:nvPr/>
        </p:nvSpPr>
        <p:spPr bwMode="auto">
          <a:xfrm>
            <a:off x="879971" y="2061467"/>
            <a:ext cx="9366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100" b="1"/>
              <a:t>Presidente</a:t>
            </a:r>
          </a:p>
        </p:txBody>
      </p:sp>
      <p:cxnSp>
        <p:nvCxnSpPr>
          <p:cNvPr id="48154" name="Connettore 2 11"/>
          <p:cNvCxnSpPr>
            <a:cxnSpLocks noChangeShapeType="1"/>
          </p:cNvCxnSpPr>
          <p:nvPr/>
        </p:nvCxnSpPr>
        <p:spPr bwMode="auto">
          <a:xfrm flipV="1">
            <a:off x="1907282" y="2410221"/>
            <a:ext cx="601663" cy="0"/>
          </a:xfrm>
          <a:prstGeom prst="straightConnector1">
            <a:avLst/>
          </a:prstGeom>
          <a:noFill/>
          <a:ln w="12700" cap="rnd" algn="ctr">
            <a:solidFill>
              <a:schemeClr val="tx1"/>
            </a:solidFill>
            <a:prstDash val="sysDot"/>
            <a:round/>
            <a:headEnd/>
            <a:tailEnd type="arrow" w="med" len="med"/>
          </a:ln>
        </p:spPr>
      </p:cxnSp>
      <p:sp>
        <p:nvSpPr>
          <p:cNvPr id="55" name="Rettangolo 54"/>
          <p:cNvSpPr/>
          <p:nvPr/>
        </p:nvSpPr>
        <p:spPr bwMode="auto">
          <a:xfrm>
            <a:off x="2886919" y="1800051"/>
            <a:ext cx="388937" cy="404813"/>
          </a:xfrm>
          <a:prstGeom prst="rect">
            <a:avLst/>
          </a:prstGeom>
          <a:solidFill>
            <a:schemeClr val="accent2">
              <a:lumMod val="40000"/>
              <a:lumOff val="60000"/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56" name="Rettangolo 55"/>
          <p:cNvSpPr/>
          <p:nvPr/>
        </p:nvSpPr>
        <p:spPr bwMode="auto">
          <a:xfrm>
            <a:off x="2884488" y="2376116"/>
            <a:ext cx="388937" cy="404812"/>
          </a:xfrm>
          <a:prstGeom prst="rect">
            <a:avLst/>
          </a:prstGeom>
          <a:solidFill>
            <a:srgbClr val="FFE389">
              <a:alpha val="54000"/>
            </a:srgb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8157" name="CasellaDiTesto 15"/>
          <p:cNvSpPr txBox="1">
            <a:spLocks noChangeArrowheads="1"/>
          </p:cNvSpPr>
          <p:nvPr/>
        </p:nvSpPr>
        <p:spPr bwMode="auto">
          <a:xfrm>
            <a:off x="3033713" y="3573463"/>
            <a:ext cx="1431925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100"/>
              <a:t>Esperti Metodologie</a:t>
            </a:r>
          </a:p>
          <a:p>
            <a:r>
              <a:rPr lang="it-IT" altLang="it-IT" sz="1100"/>
              <a:t>Resp Tecnico</a:t>
            </a:r>
          </a:p>
          <a:p>
            <a:r>
              <a:rPr lang="it-IT" altLang="it-IT" sz="1100"/>
              <a:t>Team tecnici</a:t>
            </a:r>
          </a:p>
          <a:p>
            <a:r>
              <a:rPr lang="it-IT" altLang="it-IT" sz="1100"/>
              <a:t>Amministrazione</a:t>
            </a:r>
          </a:p>
          <a:p>
            <a:r>
              <a:rPr lang="it-IT" altLang="it-IT" sz="1100"/>
              <a:t>Segreteria</a:t>
            </a:r>
          </a:p>
        </p:txBody>
      </p:sp>
      <p:sp>
        <p:nvSpPr>
          <p:cNvPr id="48158" name="CasellaDiTesto 56"/>
          <p:cNvSpPr txBox="1">
            <a:spLocks noChangeArrowheads="1"/>
          </p:cNvSpPr>
          <p:nvPr/>
        </p:nvSpPr>
        <p:spPr bwMode="auto">
          <a:xfrm>
            <a:off x="3438991" y="1743075"/>
            <a:ext cx="772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000" dirty="0"/>
              <a:t>Assistente</a:t>
            </a:r>
          </a:p>
          <a:p>
            <a:r>
              <a:rPr lang="it-IT" altLang="it-IT" sz="1000" dirty="0"/>
              <a:t>Segreteria</a:t>
            </a:r>
          </a:p>
        </p:txBody>
      </p:sp>
      <p:sp>
        <p:nvSpPr>
          <p:cNvPr id="19" name="Ovale 18"/>
          <p:cNvSpPr/>
          <p:nvPr/>
        </p:nvSpPr>
        <p:spPr bwMode="auto">
          <a:xfrm>
            <a:off x="4344988" y="939800"/>
            <a:ext cx="1093530" cy="800100"/>
          </a:xfrm>
          <a:prstGeom prst="ellipse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8160" name="CasellaDiTesto 21"/>
          <p:cNvSpPr txBox="1">
            <a:spLocks noChangeArrowheads="1"/>
          </p:cNvSpPr>
          <p:nvPr/>
        </p:nvSpPr>
        <p:spPr bwMode="auto">
          <a:xfrm>
            <a:off x="4344988" y="1219200"/>
            <a:ext cx="1458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 dirty="0"/>
              <a:t>Cittadinanza</a:t>
            </a:r>
          </a:p>
        </p:txBody>
      </p:sp>
      <p:sp>
        <p:nvSpPr>
          <p:cNvPr id="48162" name="CasellaDiTesto 59"/>
          <p:cNvSpPr txBox="1">
            <a:spLocks noChangeArrowheads="1"/>
          </p:cNvSpPr>
          <p:nvPr/>
        </p:nvSpPr>
        <p:spPr bwMode="auto">
          <a:xfrm>
            <a:off x="4552950" y="986631"/>
            <a:ext cx="1458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 dirty="0"/>
              <a:t>Politica</a:t>
            </a:r>
          </a:p>
        </p:txBody>
      </p:sp>
      <p:sp>
        <p:nvSpPr>
          <p:cNvPr id="48163" name="CasellaDiTesto 60"/>
          <p:cNvSpPr txBox="1">
            <a:spLocks noChangeArrowheads="1"/>
          </p:cNvSpPr>
          <p:nvPr/>
        </p:nvSpPr>
        <p:spPr bwMode="auto">
          <a:xfrm>
            <a:off x="4672570" y="1415256"/>
            <a:ext cx="1458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 dirty="0"/>
              <a:t>Media</a:t>
            </a:r>
          </a:p>
        </p:txBody>
      </p:sp>
      <p:sp>
        <p:nvSpPr>
          <p:cNvPr id="35" name="Rettangolo 34"/>
          <p:cNvSpPr/>
          <p:nvPr/>
        </p:nvSpPr>
        <p:spPr bwMode="auto">
          <a:xfrm>
            <a:off x="4979863" y="4163219"/>
            <a:ext cx="3097213" cy="912813"/>
          </a:xfrm>
          <a:prstGeom prst="rect">
            <a:avLst/>
          </a:prstGeom>
          <a:solidFill>
            <a:schemeClr val="bg1">
              <a:alpha val="5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 sz="1400"/>
          </a:p>
        </p:txBody>
      </p:sp>
      <p:sp>
        <p:nvSpPr>
          <p:cNvPr id="48165" name="CasellaDiTesto 51"/>
          <p:cNvSpPr txBox="1">
            <a:spLocks noChangeArrowheads="1"/>
          </p:cNvSpPr>
          <p:nvPr/>
        </p:nvSpPr>
        <p:spPr bwMode="auto">
          <a:xfrm>
            <a:off x="5484688" y="5179219"/>
            <a:ext cx="32051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400" b="1"/>
              <a:t>Cittadini, comunità locali, comunità trasversali, aggregazioni dinamiche </a:t>
            </a:r>
          </a:p>
        </p:txBody>
      </p:sp>
      <p:sp>
        <p:nvSpPr>
          <p:cNvPr id="7" name="Freccia a destra 6"/>
          <p:cNvSpPr/>
          <p:nvPr/>
        </p:nvSpPr>
        <p:spPr bwMode="auto">
          <a:xfrm rot="10800000">
            <a:off x="4344988" y="2174082"/>
            <a:ext cx="1806450" cy="874712"/>
          </a:xfrm>
          <a:prstGeom prst="rightArrow">
            <a:avLst/>
          </a:prstGeom>
          <a:solidFill>
            <a:schemeClr val="bg1">
              <a:alpha val="43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3" name="Freccia a destra 2"/>
          <p:cNvSpPr/>
          <p:nvPr/>
        </p:nvSpPr>
        <p:spPr bwMode="auto">
          <a:xfrm rot="1996390">
            <a:off x="4610325" y="3399021"/>
            <a:ext cx="1567787" cy="1580740"/>
          </a:xfrm>
          <a:prstGeom prst="rightArrow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8169" name="CasellaDiTesto 3"/>
          <p:cNvSpPr txBox="1">
            <a:spLocks noChangeArrowheads="1"/>
          </p:cNvSpPr>
          <p:nvPr/>
        </p:nvSpPr>
        <p:spPr bwMode="auto">
          <a:xfrm>
            <a:off x="5851401" y="4299744"/>
            <a:ext cx="1651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b="1"/>
              <a:t>Processo partecipativo</a:t>
            </a:r>
          </a:p>
        </p:txBody>
      </p:sp>
      <p:sp>
        <p:nvSpPr>
          <p:cNvPr id="48170" name="CasellaDiTesto 39"/>
          <p:cNvSpPr txBox="1">
            <a:spLocks noChangeArrowheads="1"/>
          </p:cNvSpPr>
          <p:nvPr/>
        </p:nvSpPr>
        <p:spPr bwMode="auto">
          <a:xfrm>
            <a:off x="4692005" y="3800599"/>
            <a:ext cx="100806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900" b="1" dirty="0"/>
              <a:t>Supporto metodologico</a:t>
            </a:r>
          </a:p>
          <a:p>
            <a:pPr algn="ctr"/>
            <a:r>
              <a:rPr lang="it-IT" altLang="it-IT" sz="900" b="1" dirty="0"/>
              <a:t>e tecnologico</a:t>
            </a:r>
          </a:p>
        </p:txBody>
      </p:sp>
      <p:sp>
        <p:nvSpPr>
          <p:cNvPr id="42" name="Freccia a destra 41"/>
          <p:cNvSpPr/>
          <p:nvPr/>
        </p:nvSpPr>
        <p:spPr bwMode="auto">
          <a:xfrm rot="1996390">
            <a:off x="4231507" y="4325086"/>
            <a:ext cx="1126328" cy="630679"/>
          </a:xfrm>
          <a:prstGeom prst="rightArrow">
            <a:avLst/>
          </a:prstGeom>
          <a:solidFill>
            <a:schemeClr val="accent1">
              <a:lumMod val="60000"/>
              <a:lumOff val="40000"/>
              <a:alpha val="49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48172" name="CasellaDiTesto 42"/>
          <p:cNvSpPr txBox="1">
            <a:spLocks noChangeArrowheads="1"/>
          </p:cNvSpPr>
          <p:nvPr/>
        </p:nvSpPr>
        <p:spPr bwMode="auto">
          <a:xfrm>
            <a:off x="4335810" y="4402505"/>
            <a:ext cx="788193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sz="900" b="1" dirty="0" smtClean="0"/>
              <a:t>Eventuale Sostegno </a:t>
            </a:r>
            <a:r>
              <a:rPr lang="it-IT" altLang="it-IT" sz="900" b="1" dirty="0"/>
              <a:t>economico</a:t>
            </a:r>
          </a:p>
        </p:txBody>
      </p:sp>
      <p:pic>
        <p:nvPicPr>
          <p:cNvPr id="48173" name="Picture 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873456">
            <a:off x="5840288" y="2586832"/>
            <a:ext cx="241300" cy="257175"/>
          </a:xfrm>
          <a:prstGeom prst="rect">
            <a:avLst/>
          </a:prstGeom>
          <a:noFill/>
          <a:ln w="12700" cap="rnd">
            <a:noFill/>
            <a:prstDash val="sysDot"/>
            <a:miter lim="800000"/>
            <a:headEnd/>
            <a:tailEnd/>
          </a:ln>
          <a:effectLst/>
        </p:spPr>
      </p:pic>
      <p:sp>
        <p:nvSpPr>
          <p:cNvPr id="48176" name="Rettangolo 1"/>
          <p:cNvSpPr>
            <a:spLocks noChangeArrowheads="1"/>
          </p:cNvSpPr>
          <p:nvPr/>
        </p:nvSpPr>
        <p:spPr bwMode="auto">
          <a:xfrm>
            <a:off x="144463" y="1304350"/>
            <a:ext cx="2197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1600" b="1" dirty="0">
                <a:solidFill>
                  <a:srgbClr val="000000"/>
                </a:solidFill>
              </a:rPr>
              <a:t>Regione Autonoma </a:t>
            </a:r>
            <a:r>
              <a:rPr lang="it-IT" altLang="it-IT" sz="1600" b="1" dirty="0" smtClean="0">
                <a:solidFill>
                  <a:srgbClr val="000000"/>
                </a:solidFill>
              </a:rPr>
              <a:t>della Sardegna</a:t>
            </a:r>
            <a:endParaRPr lang="it-IT" altLang="it-IT" sz="2000" b="1" dirty="0">
              <a:solidFill>
                <a:srgbClr val="000000"/>
              </a:solidFill>
            </a:endParaRPr>
          </a:p>
        </p:txBody>
      </p:sp>
      <p:sp>
        <p:nvSpPr>
          <p:cNvPr id="48177" name="CasellaDiTesto 50"/>
          <p:cNvSpPr txBox="1">
            <a:spLocks noChangeArrowheads="1"/>
          </p:cNvSpPr>
          <p:nvPr/>
        </p:nvSpPr>
        <p:spPr bwMode="auto">
          <a:xfrm>
            <a:off x="18356" y="4437112"/>
            <a:ext cx="4326632" cy="1644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7313" indent="-87313">
              <a:lnSpc>
                <a:spcPts val="1100"/>
              </a:lnSpc>
            </a:pPr>
            <a:r>
              <a:rPr lang="it-IT" altLang="it-IT" sz="1200" dirty="0"/>
              <a:t>Il Garante </a:t>
            </a:r>
            <a:r>
              <a:rPr lang="it-IT" altLang="it-IT" sz="1200" dirty="0" smtClean="0"/>
              <a:t> PP:</a:t>
            </a:r>
            <a:br>
              <a:rPr lang="it-IT" altLang="it-IT" sz="1200" dirty="0" smtClean="0"/>
            </a:br>
            <a:endParaRPr lang="it-IT" altLang="it-IT" sz="1200" dirty="0" smtClean="0"/>
          </a:p>
          <a:p>
            <a:pPr marL="87313" indent="-87313">
              <a:lnSpc>
                <a:spcPts val="1100"/>
              </a:lnSpc>
              <a:buFont typeface="Arial" pitchFamily="34" charset="0"/>
              <a:buChar char="•"/>
            </a:pPr>
            <a:r>
              <a:rPr lang="it-IT" altLang="it-IT" sz="1200" dirty="0" smtClean="0"/>
              <a:t>dirime </a:t>
            </a:r>
            <a:r>
              <a:rPr lang="it-IT" altLang="it-IT" sz="1200" dirty="0"/>
              <a:t>conflitti e garantisce istituzioni e cittadini del corretto funzionamento della Partecipazione. </a:t>
            </a:r>
            <a:r>
              <a:rPr lang="it-IT" altLang="it-IT" sz="1200" dirty="0" smtClean="0"/>
              <a:t/>
            </a:r>
            <a:br>
              <a:rPr lang="it-IT" altLang="it-IT" sz="1200" dirty="0" smtClean="0"/>
            </a:br>
            <a:endParaRPr lang="it-IT" altLang="it-IT" sz="1200" dirty="0" smtClean="0"/>
          </a:p>
          <a:p>
            <a:pPr marL="87313" indent="-87313">
              <a:lnSpc>
                <a:spcPts val="1100"/>
              </a:lnSpc>
              <a:buFont typeface="Arial" pitchFamily="34" charset="0"/>
              <a:buChar char="•"/>
            </a:pPr>
            <a:r>
              <a:rPr lang="it-IT" altLang="it-IT" sz="1200" dirty="0" smtClean="0"/>
              <a:t>si </a:t>
            </a:r>
            <a:r>
              <a:rPr lang="it-IT" altLang="it-IT" sz="1200" dirty="0"/>
              <a:t>relaziona con </a:t>
            </a:r>
            <a:r>
              <a:rPr lang="it-IT" altLang="it-IT" sz="1200" dirty="0" smtClean="0"/>
              <a:t> i </a:t>
            </a:r>
            <a:r>
              <a:rPr lang="it-IT" altLang="it-IT" sz="1200" dirty="0"/>
              <a:t>media e supervisiona e supporta il TMT che eroga servizi e promuove i processi partecipativi. </a:t>
            </a:r>
            <a:r>
              <a:rPr lang="it-IT" altLang="it-IT" sz="1200" dirty="0" smtClean="0"/>
              <a:t/>
            </a:r>
            <a:br>
              <a:rPr lang="it-IT" altLang="it-IT" sz="1200" dirty="0" smtClean="0"/>
            </a:br>
            <a:endParaRPr lang="it-IT" altLang="it-IT" sz="1200" dirty="0" smtClean="0"/>
          </a:p>
          <a:p>
            <a:pPr marL="87313" indent="-87313">
              <a:lnSpc>
                <a:spcPts val="1100"/>
              </a:lnSpc>
              <a:buFont typeface="Arial" pitchFamily="34" charset="0"/>
              <a:buChar char="•"/>
            </a:pPr>
            <a:r>
              <a:rPr lang="it-IT" altLang="it-IT" sz="1200" dirty="0" smtClean="0"/>
              <a:t>Tutti </a:t>
            </a:r>
            <a:r>
              <a:rPr lang="it-IT" altLang="it-IT" sz="1200" dirty="0"/>
              <a:t>hanno garanzia del supporto tecnico e metodologico. Le risorse finanziarie </a:t>
            </a:r>
            <a:r>
              <a:rPr lang="it-IT" altLang="it-IT" sz="1200" dirty="0" smtClean="0"/>
              <a:t> per il supporto dei progetti partecipativi sono </a:t>
            </a:r>
            <a:r>
              <a:rPr lang="it-IT" altLang="it-IT" sz="1200" dirty="0"/>
              <a:t>decise da un comitato di </a:t>
            </a:r>
            <a:r>
              <a:rPr lang="it-IT" altLang="it-IT" sz="1200" dirty="0" err="1"/>
              <a:t>autority</a:t>
            </a:r>
            <a:r>
              <a:rPr lang="it-IT" altLang="it-IT" sz="1200" dirty="0"/>
              <a:t> 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1870745" y="2266205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dirty="0" smtClean="0"/>
              <a:t>nomina</a:t>
            </a:r>
            <a:endParaRPr lang="it-IT" sz="900" dirty="0"/>
          </a:p>
        </p:txBody>
      </p:sp>
      <p:sp>
        <p:nvSpPr>
          <p:cNvPr id="45" name="Rettangolo 44"/>
          <p:cNvSpPr/>
          <p:nvPr/>
        </p:nvSpPr>
        <p:spPr>
          <a:xfrm>
            <a:off x="2289448" y="1700808"/>
            <a:ext cx="9144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Comitato di Autority</a:t>
            </a:r>
          </a:p>
        </p:txBody>
      </p:sp>
      <p:sp>
        <p:nvSpPr>
          <p:cNvPr id="48167" name="CasellaDiTesto 1"/>
          <p:cNvSpPr txBox="1">
            <a:spLocks noChangeArrowheads="1"/>
          </p:cNvSpPr>
          <p:nvPr/>
        </p:nvSpPr>
        <p:spPr bwMode="auto">
          <a:xfrm>
            <a:off x="4835401" y="2424907"/>
            <a:ext cx="1008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1000" b="1" dirty="0"/>
              <a:t>Proposte e Richieste</a:t>
            </a:r>
          </a:p>
        </p:txBody>
      </p:sp>
      <p:sp>
        <p:nvSpPr>
          <p:cNvPr id="54" name="CasellaDiTesto 53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tangolo 36"/>
          <p:cNvSpPr/>
          <p:nvPr/>
        </p:nvSpPr>
        <p:spPr bwMode="auto">
          <a:xfrm>
            <a:off x="0" y="909282"/>
            <a:ext cx="9144000" cy="5184014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tangolo 14"/>
          <p:cNvSpPr/>
          <p:nvPr/>
        </p:nvSpPr>
        <p:spPr bwMode="auto">
          <a:xfrm>
            <a:off x="107950" y="3068960"/>
            <a:ext cx="8928100" cy="2520628"/>
          </a:xfrm>
          <a:prstGeom prst="rect">
            <a:avLst/>
          </a:prstGeom>
          <a:solidFill>
            <a:schemeClr val="bg1">
              <a:alpha val="34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66" name="Rettangolo 65"/>
          <p:cNvSpPr/>
          <p:nvPr/>
        </p:nvSpPr>
        <p:spPr bwMode="auto">
          <a:xfrm>
            <a:off x="1175569" y="3770313"/>
            <a:ext cx="608013" cy="627062"/>
          </a:xfrm>
          <a:prstGeom prst="rect">
            <a:avLst/>
          </a:prstGeom>
          <a:solidFill>
            <a:schemeClr val="bg1">
              <a:alpha val="61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6" name="Rettangolo 5"/>
          <p:cNvSpPr/>
          <p:nvPr/>
        </p:nvSpPr>
        <p:spPr bwMode="auto">
          <a:xfrm>
            <a:off x="5111750" y="3719513"/>
            <a:ext cx="3744913" cy="1728787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3" name="Rettangolo 2"/>
          <p:cNvSpPr/>
          <p:nvPr/>
        </p:nvSpPr>
        <p:spPr bwMode="auto">
          <a:xfrm>
            <a:off x="467544" y="3759200"/>
            <a:ext cx="606425" cy="638175"/>
          </a:xfrm>
          <a:prstGeom prst="rect">
            <a:avLst/>
          </a:prstGeom>
          <a:solidFill>
            <a:schemeClr val="bg1">
              <a:alpha val="61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3433" y="3765550"/>
            <a:ext cx="1012825" cy="7905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</p:pic>
      <p:sp>
        <p:nvSpPr>
          <p:cNvPr id="50183" name="CasellaDiTesto 7"/>
          <p:cNvSpPr txBox="1">
            <a:spLocks noChangeArrowheads="1"/>
          </p:cNvSpPr>
          <p:nvPr/>
        </p:nvSpPr>
        <p:spPr bwMode="auto">
          <a:xfrm>
            <a:off x="428625" y="14288"/>
            <a:ext cx="5072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2400" b="1"/>
              <a:t>Dalla deliberazione alla votazione</a:t>
            </a:r>
          </a:p>
        </p:txBody>
      </p:sp>
      <p:sp>
        <p:nvSpPr>
          <p:cNvPr id="50184" name="Rettangolo 3"/>
          <p:cNvSpPr>
            <a:spLocks noChangeArrowheads="1"/>
          </p:cNvSpPr>
          <p:nvPr/>
        </p:nvSpPr>
        <p:spPr bwMode="auto">
          <a:xfrm>
            <a:off x="485007" y="3860800"/>
            <a:ext cx="619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000" b="1">
                <a:solidFill>
                  <a:srgbClr val="000000"/>
                </a:solidFill>
              </a:rPr>
              <a:t>si</a:t>
            </a:r>
            <a:endParaRPr lang="it-IT" altLang="it-IT" sz="3200" b="1">
              <a:solidFill>
                <a:srgbClr val="000000"/>
              </a:solidFill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1183" y="3765550"/>
            <a:ext cx="1012825" cy="790575"/>
          </a:xfrm>
          <a:prstGeom prst="rect">
            <a:avLst/>
          </a:prstGeom>
          <a:solidFill>
            <a:schemeClr val="accent1">
              <a:lumMod val="75000"/>
              <a:alpha val="56000"/>
            </a:schemeClr>
          </a:solidFill>
          <a:ln>
            <a:noFill/>
          </a:ln>
          <a:effectLst/>
        </p:spPr>
      </p:pic>
      <p:pic>
        <p:nvPicPr>
          <p:cNvPr id="50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1183" y="4578350"/>
            <a:ext cx="1012825" cy="790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pic>
        <p:nvPicPr>
          <p:cNvPr id="501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3433" y="4583113"/>
            <a:ext cx="1012825" cy="79216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</p:pic>
      <p:sp>
        <p:nvSpPr>
          <p:cNvPr id="50188" name="CasellaDiTesto 3"/>
          <p:cNvSpPr txBox="1">
            <a:spLocks noChangeArrowheads="1"/>
          </p:cNvSpPr>
          <p:nvPr/>
        </p:nvSpPr>
        <p:spPr bwMode="auto">
          <a:xfrm>
            <a:off x="2588195" y="4065588"/>
            <a:ext cx="985838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900" b="1"/>
              <a:t>Indispensabile</a:t>
            </a:r>
          </a:p>
        </p:txBody>
      </p:sp>
      <p:sp>
        <p:nvSpPr>
          <p:cNvPr id="50189" name="CasellaDiTesto 46"/>
          <p:cNvSpPr txBox="1">
            <a:spLocks noChangeArrowheads="1"/>
          </p:cNvSpPr>
          <p:nvPr/>
        </p:nvSpPr>
        <p:spPr bwMode="auto">
          <a:xfrm>
            <a:off x="2737420" y="4802188"/>
            <a:ext cx="703263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900" b="1"/>
              <a:t>Contrario</a:t>
            </a:r>
          </a:p>
        </p:txBody>
      </p:sp>
      <p:sp>
        <p:nvSpPr>
          <p:cNvPr id="50190" name="CasellaDiTesto 47"/>
          <p:cNvSpPr txBox="1">
            <a:spLocks noChangeArrowheads="1"/>
          </p:cNvSpPr>
          <p:nvPr/>
        </p:nvSpPr>
        <p:spPr bwMode="auto">
          <a:xfrm>
            <a:off x="3710558" y="4079875"/>
            <a:ext cx="7493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900" b="1"/>
              <a:t>D’accordo</a:t>
            </a:r>
          </a:p>
        </p:txBody>
      </p:sp>
      <p:sp>
        <p:nvSpPr>
          <p:cNvPr id="50191" name="CasellaDiTesto 48"/>
          <p:cNvSpPr txBox="1">
            <a:spLocks noChangeArrowheads="1"/>
          </p:cNvSpPr>
          <p:nvPr/>
        </p:nvSpPr>
        <p:spPr bwMode="auto">
          <a:xfrm>
            <a:off x="3686745" y="4799013"/>
            <a:ext cx="84455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900" b="1"/>
              <a:t>Inaccetabile</a:t>
            </a:r>
          </a:p>
        </p:txBody>
      </p:sp>
      <p:grpSp>
        <p:nvGrpSpPr>
          <p:cNvPr id="2" name="Gruppo 4"/>
          <p:cNvGrpSpPr>
            <a:grpSpLocks/>
          </p:cNvGrpSpPr>
          <p:nvPr/>
        </p:nvGrpSpPr>
        <p:grpSpPr bwMode="auto">
          <a:xfrm>
            <a:off x="5299075" y="3805238"/>
            <a:ext cx="3232150" cy="1538287"/>
            <a:chOff x="5771553" y="1196752"/>
            <a:chExt cx="3231827" cy="1537260"/>
          </a:xfrm>
        </p:grpSpPr>
        <p:pic>
          <p:nvPicPr>
            <p:cNvPr id="5020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71332" y="2092064"/>
              <a:ext cx="432048" cy="64194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5020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71553" y="2092064"/>
              <a:ext cx="432048" cy="64194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39866" y="1399816"/>
              <a:ext cx="431757" cy="64250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</p:pic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68426" y="1196752"/>
              <a:ext cx="431757" cy="8582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</p:pic>
        <p:pic>
          <p:nvPicPr>
            <p:cNvPr id="5021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37943" y="2060848"/>
              <a:ext cx="432048" cy="641948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28707" y="1412508"/>
              <a:ext cx="431757" cy="64250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</p:pic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31895" y="1422027"/>
              <a:ext cx="431757" cy="64250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</p:pic>
      </p:grpSp>
      <p:sp>
        <p:nvSpPr>
          <p:cNvPr id="50193" name="CasellaDiTesto 6"/>
          <p:cNvSpPr txBox="1">
            <a:spLocks noChangeArrowheads="1"/>
          </p:cNvSpPr>
          <p:nvPr/>
        </p:nvSpPr>
        <p:spPr bwMode="auto">
          <a:xfrm>
            <a:off x="6537325" y="4802188"/>
            <a:ext cx="8143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200"/>
              <a:t>Contrario</a:t>
            </a:r>
          </a:p>
        </p:txBody>
      </p:sp>
      <p:sp>
        <p:nvSpPr>
          <p:cNvPr id="50194" name="CasellaDiTesto 58"/>
          <p:cNvSpPr txBox="1">
            <a:spLocks noChangeArrowheads="1"/>
          </p:cNvSpPr>
          <p:nvPr/>
        </p:nvSpPr>
        <p:spPr bwMode="auto">
          <a:xfrm>
            <a:off x="6154738" y="4259263"/>
            <a:ext cx="8731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200"/>
              <a:t>D’accordo</a:t>
            </a:r>
          </a:p>
        </p:txBody>
      </p:sp>
      <p:sp>
        <p:nvSpPr>
          <p:cNvPr id="50195" name="CasellaDiTesto 61"/>
          <p:cNvSpPr txBox="1">
            <a:spLocks noChangeArrowheads="1"/>
          </p:cNvSpPr>
          <p:nvPr/>
        </p:nvSpPr>
        <p:spPr bwMode="auto">
          <a:xfrm>
            <a:off x="6867525" y="3870325"/>
            <a:ext cx="7651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200"/>
              <a:t>Preferita</a:t>
            </a:r>
          </a:p>
        </p:txBody>
      </p:sp>
      <p:sp>
        <p:nvSpPr>
          <p:cNvPr id="50196" name="Rettangolo 3"/>
          <p:cNvSpPr>
            <a:spLocks noChangeArrowheads="1"/>
          </p:cNvSpPr>
          <p:nvPr/>
        </p:nvSpPr>
        <p:spPr bwMode="auto">
          <a:xfrm>
            <a:off x="1164457" y="3865563"/>
            <a:ext cx="61912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000" b="1">
                <a:solidFill>
                  <a:srgbClr val="000000"/>
                </a:solidFill>
              </a:rPr>
              <a:t>no</a:t>
            </a:r>
            <a:endParaRPr lang="it-IT" altLang="it-IT" sz="3200" b="1">
              <a:solidFill>
                <a:srgbClr val="000000"/>
              </a:solidFill>
            </a:endParaRPr>
          </a:p>
        </p:txBody>
      </p:sp>
      <p:sp>
        <p:nvSpPr>
          <p:cNvPr id="8" name="Rettangolo 7"/>
          <p:cNvSpPr/>
          <p:nvPr/>
        </p:nvSpPr>
        <p:spPr bwMode="auto">
          <a:xfrm>
            <a:off x="467544" y="4537075"/>
            <a:ext cx="1316038" cy="265113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467544" y="4941888"/>
            <a:ext cx="1316038" cy="433387"/>
          </a:xfrm>
          <a:prstGeom prst="rect">
            <a:avLst/>
          </a:prstGeom>
          <a:solidFill>
            <a:schemeClr val="bg1">
              <a:alpha val="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sp>
        <p:nvSpPr>
          <p:cNvPr id="50199" name="CasellaDiTesto 9"/>
          <p:cNvSpPr txBox="1">
            <a:spLocks noChangeArrowheads="1"/>
          </p:cNvSpPr>
          <p:nvPr/>
        </p:nvSpPr>
        <p:spPr bwMode="auto">
          <a:xfrm>
            <a:off x="750119" y="5005388"/>
            <a:ext cx="749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100"/>
              <a:t>Non voto</a:t>
            </a:r>
          </a:p>
        </p:txBody>
      </p:sp>
      <p:sp>
        <p:nvSpPr>
          <p:cNvPr id="50200" name="CasellaDiTesto 11"/>
          <p:cNvSpPr txBox="1">
            <a:spLocks noChangeArrowheads="1"/>
          </p:cNvSpPr>
          <p:nvPr/>
        </p:nvSpPr>
        <p:spPr bwMode="auto">
          <a:xfrm>
            <a:off x="792982" y="4511675"/>
            <a:ext cx="635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sz="1200"/>
              <a:t>bianca</a:t>
            </a:r>
          </a:p>
        </p:txBody>
      </p:sp>
      <p:cxnSp>
        <p:nvCxnSpPr>
          <p:cNvPr id="50201" name="Connettore 1 13"/>
          <p:cNvCxnSpPr>
            <a:cxnSpLocks noChangeShapeType="1"/>
          </p:cNvCxnSpPr>
          <p:nvPr/>
        </p:nvCxnSpPr>
        <p:spPr bwMode="auto">
          <a:xfrm flipV="1">
            <a:off x="5299075" y="4649788"/>
            <a:ext cx="3413125" cy="14287"/>
          </a:xfrm>
          <a:prstGeom prst="line">
            <a:avLst/>
          </a:prstGeom>
          <a:noFill/>
          <a:ln w="12700" cap="rnd" algn="ctr">
            <a:solidFill>
              <a:schemeClr val="tx1"/>
            </a:solidFill>
            <a:prstDash val="sysDot"/>
            <a:round/>
            <a:headEnd/>
            <a:tailEnd/>
          </a:ln>
        </p:spPr>
      </p:cxnSp>
      <p:sp>
        <p:nvSpPr>
          <p:cNvPr id="50202" name="CasellaDiTesto 15"/>
          <p:cNvSpPr txBox="1">
            <a:spLocks noChangeArrowheads="1"/>
          </p:cNvSpPr>
          <p:nvPr/>
        </p:nvSpPr>
        <p:spPr bwMode="auto">
          <a:xfrm>
            <a:off x="412371" y="3203128"/>
            <a:ext cx="33385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 dirty="0"/>
              <a:t>Pluralità di sistemi di votazione</a:t>
            </a:r>
          </a:p>
        </p:txBody>
      </p:sp>
      <p:sp>
        <p:nvSpPr>
          <p:cNvPr id="50203" name="CasellaDiTesto 17"/>
          <p:cNvSpPr txBox="1">
            <a:spLocks noChangeArrowheads="1"/>
          </p:cNvSpPr>
          <p:nvPr/>
        </p:nvSpPr>
        <p:spPr bwMode="auto">
          <a:xfrm>
            <a:off x="314325" y="1125538"/>
            <a:ext cx="66563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b="1" dirty="0"/>
              <a:t>La deliberazione come metodo di concertazione creativa </a:t>
            </a:r>
            <a:r>
              <a:rPr lang="it-IT" altLang="it-IT" dirty="0"/>
              <a:t>: </a:t>
            </a:r>
          </a:p>
          <a:p>
            <a:r>
              <a:rPr lang="it-IT" altLang="it-IT" dirty="0"/>
              <a:t>Dall’</a:t>
            </a:r>
            <a:r>
              <a:rPr lang="it-IT" altLang="it-IT" b="1" dirty="0">
                <a:solidFill>
                  <a:srgbClr val="FF0000"/>
                </a:solidFill>
              </a:rPr>
              <a:t>esperienza comune di apprendimento </a:t>
            </a:r>
            <a:r>
              <a:rPr lang="it-IT" altLang="it-IT" dirty="0"/>
              <a:t>e di conoscenza alla convergenza dell’analisi, all’</a:t>
            </a:r>
            <a:r>
              <a:rPr lang="it-IT" altLang="it-IT" b="1" dirty="0"/>
              <a:t>elaborazione delle soluzioni</a:t>
            </a:r>
            <a:r>
              <a:rPr lang="it-IT" altLang="it-IT" dirty="0"/>
              <a:t>: </a:t>
            </a:r>
          </a:p>
          <a:p>
            <a:endParaRPr lang="it-IT" altLang="it-IT" dirty="0"/>
          </a:p>
          <a:p>
            <a:r>
              <a:rPr lang="it-IT" altLang="it-IT" i="1" dirty="0"/>
              <a:t>Cumulare  visioni condivise e ridefinire costantemente i fattori distintivi </a:t>
            </a:r>
            <a:r>
              <a:rPr lang="it-IT" altLang="it-IT" i="1" dirty="0" smtClean="0"/>
              <a:t>e solo alla fine sottometterli a consultazione</a:t>
            </a:r>
            <a:endParaRPr lang="it-IT" altLang="it-IT" i="1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50206" name="CasellaDiTesto 36"/>
          <p:cNvSpPr txBox="1">
            <a:spLocks noChangeArrowheads="1"/>
          </p:cNvSpPr>
          <p:nvPr/>
        </p:nvSpPr>
        <p:spPr bwMode="auto">
          <a:xfrm>
            <a:off x="250825" y="476250"/>
            <a:ext cx="86407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200"/>
              <a:t>Partecipazione NON è decidere semplicemente, ma elaborare un percorso e identificare la modalità più adatta di decidere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6291263" y="6308725"/>
            <a:ext cx="19558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Carlo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Crespellani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Porcella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6426804" y="6498989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 smtClean="0"/>
              <a:t>Cagliari 4 novembre 2015</a:t>
            </a:r>
            <a:endParaRPr lang="it-IT" sz="1050" dirty="0"/>
          </a:p>
        </p:txBody>
      </p:sp>
      <p:sp>
        <p:nvSpPr>
          <p:cNvPr id="40" name="Triangolo isoscele 39"/>
          <p:cNvSpPr/>
          <p:nvPr/>
        </p:nvSpPr>
        <p:spPr bwMode="auto">
          <a:xfrm rot="13627346">
            <a:off x="-283967" y="6511051"/>
            <a:ext cx="832002" cy="384390"/>
          </a:xfrm>
          <a:prstGeom prst="triangle">
            <a:avLst>
              <a:gd name="adj" fmla="val 46144"/>
            </a:avLst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 bwMode="auto">
          <a:xfrm>
            <a:off x="0" y="939800"/>
            <a:ext cx="8878888" cy="5184775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rnd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endParaRPr lang="it-IT"/>
          </a:p>
        </p:txBody>
      </p:sp>
      <p:pic>
        <p:nvPicPr>
          <p:cNvPr id="6" name="Immagine 5" descr="Blog Democraziadeliberativ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4845" y="908720"/>
            <a:ext cx="3551571" cy="5184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Logo democraziadeliberativa3.png"/>
          <p:cNvPicPr>
            <a:picLocks noChangeAspect="1"/>
          </p:cNvPicPr>
          <p:nvPr/>
        </p:nvPicPr>
        <p:blipFill>
          <a:blip r:embed="rId3" cstate="print"/>
          <a:srcRect t="26047" r="10743" b="37679"/>
          <a:stretch>
            <a:fillRect/>
          </a:stretch>
        </p:blipFill>
        <p:spPr>
          <a:xfrm>
            <a:off x="251520" y="3140968"/>
            <a:ext cx="3779912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sellaDiTesto 7"/>
          <p:cNvSpPr txBox="1"/>
          <p:nvPr/>
        </p:nvSpPr>
        <p:spPr>
          <a:xfrm>
            <a:off x="197847" y="2060848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Informazioni , contenuti ed eventi su:</a:t>
            </a:r>
            <a:endParaRPr lang="it-I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alpha val="97000"/>
          </a:schemeClr>
        </a:solidFill>
        <a:ln w="12700" cap="rnd" cmpd="sng" algn="ctr">
          <a:solidFill>
            <a:schemeClr val="tx1"/>
          </a:solidFill>
          <a:prstDash val="sysDot"/>
          <a:round/>
          <a:headEnd type="none" w="med" len="med"/>
          <a:tailEnd type="arrow" w="med" len="me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square" lIns="90000" tIns="46800" rIns="90000" bIns="468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>
            <a:alpha val="80000"/>
          </a:schemeClr>
        </a:solidFill>
        <a:ln w="12700" cap="rnd" cmpd="sng" algn="ctr">
          <a:solidFill>
            <a:schemeClr val="tx1"/>
          </a:solidFill>
          <a:prstDash val="sysDot"/>
          <a:round/>
          <a:headEnd type="none" w="med" len="med"/>
          <a:tailEnd type="arrow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42245</TotalTime>
  <Words>1102</Words>
  <Application>Microsoft Office PowerPoint</Application>
  <PresentationFormat>Presentazione su schermo (4:3)</PresentationFormat>
  <Paragraphs>304</Paragraphs>
  <Slides>15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1_Struttura predefinita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Evoluzione del rapporto tra Politico e Cittadini</vt:lpstr>
      <vt:lpstr>Progressione partecipativa e strumenti</vt:lpstr>
      <vt:lpstr>Diapositiva 11</vt:lpstr>
      <vt:lpstr>Diapositiva 12</vt:lpstr>
      <vt:lpstr>Diapositiva 13</vt:lpstr>
      <vt:lpstr>Diapositiva 14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Carlo Crespellani Porcella</dc:creator>
  <cp:lastModifiedBy>Carlo</cp:lastModifiedBy>
  <cp:revision>838</cp:revision>
  <cp:lastPrinted>2001-07-13T07:16:39Z</cp:lastPrinted>
  <dcterms:created xsi:type="dcterms:W3CDTF">2001-06-22T09:33:13Z</dcterms:created>
  <dcterms:modified xsi:type="dcterms:W3CDTF">2015-11-02T13:12:02Z</dcterms:modified>
</cp:coreProperties>
</file>